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9" r:id="rId3"/>
    <p:sldId id="260" r:id="rId4"/>
    <p:sldId id="261" r:id="rId5"/>
    <p:sldId id="267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3" r:id="rId14"/>
    <p:sldId id="274" r:id="rId15"/>
    <p:sldId id="272" r:id="rId16"/>
    <p:sldId id="275" r:id="rId17"/>
    <p:sldId id="276" r:id="rId18"/>
    <p:sldId id="279" r:id="rId19"/>
    <p:sldId id="281" r:id="rId20"/>
    <p:sldId id="277" r:id="rId21"/>
    <p:sldId id="280" r:id="rId22"/>
    <p:sldId id="278" r:id="rId23"/>
    <p:sldId id="283" r:id="rId24"/>
    <p:sldId id="284" r:id="rId25"/>
    <p:sldId id="282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2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D71839-124E-4FA5-BD27-E0328A6354AA}" type="datetimeFigureOut">
              <a:rPr lang="cs-CZ" smtClean="0"/>
              <a:t>24.03.2026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5545C1-3E60-41E6-B9DC-B238944EE8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4729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859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714B-2914-4FCB-B65A-A917499E85D0}" type="datetimeFigureOut">
              <a:rPr lang="cs-CZ" smtClean="0"/>
              <a:t>24.03.2026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D403E-367C-4CBC-8A9E-DF0E977ED2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5573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714B-2914-4FCB-B65A-A917499E85D0}" type="datetimeFigureOut">
              <a:rPr lang="cs-CZ" smtClean="0"/>
              <a:t>24.03.2026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D403E-367C-4CBC-8A9E-DF0E977ED2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0043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714B-2914-4FCB-B65A-A917499E85D0}" type="datetimeFigureOut">
              <a:rPr lang="cs-CZ" smtClean="0"/>
              <a:t>24.03.2026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D403E-367C-4CBC-8A9E-DF0E977ED2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6305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 ExtraBold"/>
              <a:buNone/>
              <a:defRPr b="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cs" smtClean="0"/>
              <a:pPr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4215966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714B-2914-4FCB-B65A-A917499E85D0}" type="datetimeFigureOut">
              <a:rPr lang="cs-CZ" smtClean="0"/>
              <a:t>24.03.2026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D403E-367C-4CBC-8A9E-DF0E977ED2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2591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714B-2914-4FCB-B65A-A917499E85D0}" type="datetimeFigureOut">
              <a:rPr lang="cs-CZ" smtClean="0"/>
              <a:t>24.03.2026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D403E-367C-4CBC-8A9E-DF0E977ED2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3135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714B-2914-4FCB-B65A-A917499E85D0}" type="datetimeFigureOut">
              <a:rPr lang="cs-CZ" smtClean="0"/>
              <a:t>24.03.2026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D403E-367C-4CBC-8A9E-DF0E977ED2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3754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714B-2914-4FCB-B65A-A917499E85D0}" type="datetimeFigureOut">
              <a:rPr lang="cs-CZ" smtClean="0"/>
              <a:t>24.03.2026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D403E-367C-4CBC-8A9E-DF0E977ED2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3101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714B-2914-4FCB-B65A-A917499E85D0}" type="datetimeFigureOut">
              <a:rPr lang="cs-CZ" smtClean="0"/>
              <a:t>24.03.2026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D403E-367C-4CBC-8A9E-DF0E977ED2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4955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714B-2914-4FCB-B65A-A917499E85D0}" type="datetimeFigureOut">
              <a:rPr lang="cs-CZ" smtClean="0"/>
              <a:t>24.03.2026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D403E-367C-4CBC-8A9E-DF0E977ED2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3250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714B-2914-4FCB-B65A-A917499E85D0}" type="datetimeFigureOut">
              <a:rPr lang="cs-CZ" smtClean="0"/>
              <a:t>24.03.2026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D403E-367C-4CBC-8A9E-DF0E977ED2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9223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714B-2914-4FCB-B65A-A917499E85D0}" type="datetimeFigureOut">
              <a:rPr lang="cs-CZ" smtClean="0"/>
              <a:t>24.03.2026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D403E-367C-4CBC-8A9E-DF0E977ED2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3910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A714B-2914-4FCB-B65A-A917499E85D0}" type="datetimeFigureOut">
              <a:rPr lang="cs-CZ" smtClean="0"/>
              <a:t>24.03.2026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D403E-367C-4CBC-8A9E-DF0E977ED2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8016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18" Type="http://schemas.openxmlformats.org/officeDocument/2006/relationships/image" Target="../media/image40.png"/><Relationship Id="rId26" Type="http://schemas.openxmlformats.org/officeDocument/2006/relationships/image" Target="../media/image44.png"/><Relationship Id="rId3" Type="http://schemas.microsoft.com/office/2007/relationships/hdphoto" Target="../media/hdphoto6.wdp"/><Relationship Id="rId21" Type="http://schemas.microsoft.com/office/2007/relationships/hdphoto" Target="../media/hdphoto14.wdp"/><Relationship Id="rId7" Type="http://schemas.microsoft.com/office/2007/relationships/hdphoto" Target="../media/hdphoto8.wdp"/><Relationship Id="rId12" Type="http://schemas.openxmlformats.org/officeDocument/2006/relationships/image" Target="../media/image36.png"/><Relationship Id="rId17" Type="http://schemas.microsoft.com/office/2007/relationships/hdphoto" Target="../media/hdphoto12.wdp"/><Relationship Id="rId25" Type="http://schemas.microsoft.com/office/2007/relationships/hdphoto" Target="../media/hdphoto16.wdp"/><Relationship Id="rId2" Type="http://schemas.openxmlformats.org/officeDocument/2006/relationships/image" Target="../media/image31.png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microsoft.com/office/2007/relationships/hdphoto" Target="../media/hdphoto10.wdp"/><Relationship Id="rId24" Type="http://schemas.openxmlformats.org/officeDocument/2006/relationships/image" Target="../media/image43.png"/><Relationship Id="rId5" Type="http://schemas.microsoft.com/office/2007/relationships/hdphoto" Target="../media/hdphoto7.wdp"/><Relationship Id="rId15" Type="http://schemas.openxmlformats.org/officeDocument/2006/relationships/image" Target="../media/image38.png"/><Relationship Id="rId23" Type="http://schemas.microsoft.com/office/2007/relationships/hdphoto" Target="../media/hdphoto15.wdp"/><Relationship Id="rId10" Type="http://schemas.openxmlformats.org/officeDocument/2006/relationships/image" Target="../media/image35.png"/><Relationship Id="rId19" Type="http://schemas.microsoft.com/office/2007/relationships/hdphoto" Target="../media/hdphoto13.wdp"/><Relationship Id="rId4" Type="http://schemas.openxmlformats.org/officeDocument/2006/relationships/image" Target="../media/image32.png"/><Relationship Id="rId9" Type="http://schemas.microsoft.com/office/2007/relationships/hdphoto" Target="../media/hdphoto9.wdp"/><Relationship Id="rId14" Type="http://schemas.microsoft.com/office/2007/relationships/hdphoto" Target="../media/hdphoto11.wdp"/><Relationship Id="rId22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6.wdp"/><Relationship Id="rId7" Type="http://schemas.openxmlformats.org/officeDocument/2006/relationships/image" Target="../media/image4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7.wdp"/><Relationship Id="rId5" Type="http://schemas.openxmlformats.org/officeDocument/2006/relationships/image" Target="../media/image45.png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microsoft.com/office/2007/relationships/hdphoto" Target="../media/hdphoto13.wdp"/><Relationship Id="rId3" Type="http://schemas.microsoft.com/office/2007/relationships/hdphoto" Target="../media/hdphoto15.wdp"/><Relationship Id="rId7" Type="http://schemas.openxmlformats.org/officeDocument/2006/relationships/image" Target="../media/image48.png"/><Relationship Id="rId12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11" Type="http://schemas.microsoft.com/office/2007/relationships/hdphoto" Target="../media/hdphoto14.wdp"/><Relationship Id="rId5" Type="http://schemas.microsoft.com/office/2007/relationships/hdphoto" Target="../media/hdphoto18.wdp"/><Relationship Id="rId10" Type="http://schemas.openxmlformats.org/officeDocument/2006/relationships/image" Target="../media/image41.png"/><Relationship Id="rId4" Type="http://schemas.openxmlformats.org/officeDocument/2006/relationships/image" Target="../media/image47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9.wdp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8.wdp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7.wdp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png"/><Relationship Id="rId4" Type="http://schemas.microsoft.com/office/2007/relationships/hdphoto" Target="../media/hdphoto20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7" Type="http://schemas.openxmlformats.org/officeDocument/2006/relationships/image" Target="../media/image15.png"/><Relationship Id="rId12" Type="http://schemas.openxmlformats.org/officeDocument/2006/relationships/image" Target="../media/image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17.png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1542" cy="5084109"/>
          </a:xfrm>
          <a:prstGeom prst="rect">
            <a:avLst/>
          </a:prstGeom>
        </p:spPr>
      </p:pic>
      <p:grpSp>
        <p:nvGrpSpPr>
          <p:cNvPr id="122" name="Seskupit"/>
          <p:cNvGrpSpPr/>
          <p:nvPr/>
        </p:nvGrpSpPr>
        <p:grpSpPr>
          <a:xfrm>
            <a:off x="1524000" y="3753395"/>
            <a:ext cx="8116389" cy="2028310"/>
            <a:chOff x="0" y="0"/>
            <a:chExt cx="9475133" cy="2980881"/>
          </a:xfrm>
        </p:grpSpPr>
        <p:sp>
          <p:nvSpPr>
            <p:cNvPr id="120" name="object 3"/>
            <p:cNvSpPr/>
            <p:nvPr/>
          </p:nvSpPr>
          <p:spPr>
            <a:xfrm>
              <a:off x="103855" y="0"/>
              <a:ext cx="9371279" cy="2980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195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A9A9B"/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642915">
                <a:defRPr sz="1800" b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121" name="object 4"/>
            <p:cNvSpPr/>
            <p:nvPr/>
          </p:nvSpPr>
          <p:spPr>
            <a:xfrm>
              <a:off x="0" y="0"/>
              <a:ext cx="9181029" cy="2980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1951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79AD36"/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642915">
                <a:defRPr sz="1800" b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</p:grpSp>
      <p:sp>
        <p:nvSpPr>
          <p:cNvPr id="124" name="Představení výrobků firmy NEMA"/>
          <p:cNvSpPr txBox="1"/>
          <p:nvPr/>
        </p:nvSpPr>
        <p:spPr>
          <a:xfrm>
            <a:off x="1701382" y="4205941"/>
            <a:ext cx="7300509" cy="48684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4000" b="0">
                <a:solidFill>
                  <a:srgbClr val="FFFFFF"/>
                </a:solidFill>
              </a:defRPr>
            </a:lvl1pPr>
          </a:lstStyle>
          <a:p>
            <a:r>
              <a:rPr lang="cs-CZ" sz="2812" b="1" dirty="0"/>
              <a:t>P</a:t>
            </a:r>
            <a:r>
              <a:rPr lang="cs-CZ" sz="2812" b="1" dirty="0" smtClean="0"/>
              <a:t>ožární odolnost z pohledu výrobce dřevostaveb</a:t>
            </a:r>
            <a:endParaRPr lang="cs-CZ" sz="2812" b="1" dirty="0"/>
          </a:p>
        </p:txBody>
      </p:sp>
      <p:sp>
        <p:nvSpPr>
          <p:cNvPr id="125" name="Ing. Tomáš Nemrava"/>
          <p:cNvSpPr txBox="1"/>
          <p:nvPr/>
        </p:nvSpPr>
        <p:spPr>
          <a:xfrm>
            <a:off x="1701382" y="4957501"/>
            <a:ext cx="5162918" cy="66965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sz="2000" dirty="0"/>
              <a:t>Ing. </a:t>
            </a:r>
            <a:r>
              <a:rPr lang="cs-CZ" sz="2000" dirty="0" smtClean="0"/>
              <a:t>Martin </a:t>
            </a:r>
            <a:r>
              <a:rPr lang="cs-CZ" sz="2000" dirty="0" smtClean="0"/>
              <a:t>Termer</a:t>
            </a:r>
          </a:p>
          <a:p>
            <a:r>
              <a:rPr lang="cs-CZ" sz="2000" dirty="0" smtClean="0"/>
              <a:t>NEMA, spol. s r.o.</a:t>
            </a:r>
            <a:endParaRPr sz="2000" dirty="0"/>
          </a:p>
        </p:txBody>
      </p:sp>
      <p:sp>
        <p:nvSpPr>
          <p:cNvPr id="126" name="10.2.2021"/>
          <p:cNvSpPr txBox="1"/>
          <p:nvPr/>
        </p:nvSpPr>
        <p:spPr>
          <a:xfrm>
            <a:off x="1524000" y="5911645"/>
            <a:ext cx="2610018" cy="26954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 sz="1600" b="0">
                <a:solidFill>
                  <a:srgbClr val="5E5E5E"/>
                </a:solidFill>
              </a:defRPr>
            </a:lvl1pPr>
          </a:lstStyle>
          <a:p>
            <a:r>
              <a:rPr lang="cs-CZ" sz="1400" dirty="0" smtClean="0"/>
              <a:t>ČERVENÝ KOHOUT 24.3.2026</a:t>
            </a:r>
            <a:endParaRPr lang="cs-CZ" sz="1400" dirty="0" smtClean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968" y="5407735"/>
            <a:ext cx="2849880" cy="101645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02" b="97782" l="9836" r="9508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2296" y="4584587"/>
            <a:ext cx="2387586" cy="208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0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lob:https://web.whatsapp.com/3defbf96-6d35-45d3-822a-06eab528c60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object 4"/>
          <p:cNvSpPr txBox="1"/>
          <p:nvPr/>
        </p:nvSpPr>
        <p:spPr>
          <a:xfrm>
            <a:off x="545494" y="75716"/>
            <a:ext cx="7918344" cy="4924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Clr>
                <a:srgbClr val="000000"/>
              </a:buClr>
              <a:buSzPct val="100000"/>
            </a:pPr>
            <a:r>
              <a:rPr lang="cs-CZ" sz="3200" u="sng" dirty="0" smtClean="0">
                <a:solidFill>
                  <a:schemeClr val="bg1">
                    <a:lumMod val="65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Pohled do výroby</a:t>
            </a:r>
            <a:endParaRPr lang="cs-CZ" sz="3200" u="sng" dirty="0">
              <a:solidFill>
                <a:schemeClr val="bg1">
                  <a:lumMod val="65000"/>
                </a:schemeClr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11" name="Seskupit"/>
          <p:cNvGrpSpPr/>
          <p:nvPr/>
        </p:nvGrpSpPr>
        <p:grpSpPr>
          <a:xfrm>
            <a:off x="1164531" y="6092775"/>
            <a:ext cx="5070321" cy="705295"/>
            <a:chOff x="0" y="0"/>
            <a:chExt cx="6987417" cy="1148993"/>
          </a:xfrm>
        </p:grpSpPr>
        <p:sp>
          <p:nvSpPr>
            <p:cNvPr id="12" name="object 41"/>
            <p:cNvSpPr/>
            <p:nvPr/>
          </p:nvSpPr>
          <p:spPr>
            <a:xfrm>
              <a:off x="0" y="0"/>
              <a:ext cx="6987418" cy="114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61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A9A9B"/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642915">
                <a:defRPr sz="1800" b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13" name="object 42"/>
            <p:cNvSpPr/>
            <p:nvPr/>
          </p:nvSpPr>
          <p:spPr>
            <a:xfrm>
              <a:off x="0" y="0"/>
              <a:ext cx="6533001" cy="114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54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79AD36"/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642915">
                <a:defRPr sz="1800" b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</p:grpSp>
      <p:sp>
        <p:nvSpPr>
          <p:cNvPr id="14" name="object 43"/>
          <p:cNvSpPr txBox="1"/>
          <p:nvPr/>
        </p:nvSpPr>
        <p:spPr>
          <a:xfrm>
            <a:off x="1163834" y="6100590"/>
            <a:ext cx="4514257" cy="7274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indent="12700">
              <a:defRPr sz="2200" b="0">
                <a:solidFill>
                  <a:srgbClr val="FFFFFF"/>
                </a:solidFill>
              </a:defRPr>
            </a:lvl1pPr>
          </a:lstStyle>
          <a:p>
            <a:r>
              <a:rPr lang="cs-CZ" sz="2000" b="1" dirty="0"/>
              <a:t> </a:t>
            </a:r>
            <a:r>
              <a:rPr lang="cs-CZ" sz="2000" b="1" dirty="0" smtClean="0"/>
              <a:t>  Výroba panelů</a:t>
            </a:r>
            <a:endParaRPr sz="20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642" y="6122740"/>
            <a:ext cx="1977467" cy="705296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834" y="758521"/>
            <a:ext cx="8529296" cy="530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7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Obrázek" descr="Obrá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336" y="-24065"/>
            <a:ext cx="9189792" cy="6906129"/>
          </a:xfrm>
          <a:prstGeom prst="rect">
            <a:avLst/>
          </a:prstGeom>
          <a:ln w="3175">
            <a:miter lim="400000"/>
          </a:ln>
        </p:spPr>
      </p:pic>
      <p:pic>
        <p:nvPicPr>
          <p:cNvPr id="162" name="Obrázek" descr="Obrá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478" y="1864"/>
            <a:ext cx="6972216" cy="6854273"/>
          </a:xfrm>
          <a:prstGeom prst="rect">
            <a:avLst/>
          </a:prstGeom>
          <a:ln w="3175">
            <a:miter lim="400000"/>
          </a:ln>
        </p:spPr>
      </p:pic>
      <p:pic>
        <p:nvPicPr>
          <p:cNvPr id="163" name="Obrázek" descr="Obrá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546" y="3894676"/>
            <a:ext cx="5625460" cy="2977976"/>
          </a:xfrm>
          <a:prstGeom prst="rect">
            <a:avLst/>
          </a:prstGeom>
          <a:ln w="3175">
            <a:miter lim="400000"/>
          </a:ln>
        </p:spPr>
      </p:pic>
      <p:sp>
        <p:nvSpPr>
          <p:cNvPr id="164" name="object 5"/>
          <p:cNvSpPr txBox="1"/>
          <p:nvPr/>
        </p:nvSpPr>
        <p:spPr>
          <a:xfrm>
            <a:off x="1682998" y="1864"/>
            <a:ext cx="1866178" cy="185025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 defTabSz="914400">
              <a:lnSpc>
                <a:spcPct val="90000"/>
              </a:lnSpc>
              <a:defRPr sz="19000" b="0" spc="-988">
                <a:solidFill>
                  <a:srgbClr val="FFFFFF"/>
                </a:solidFill>
              </a:defRPr>
            </a:lvl1pPr>
          </a:lstStyle>
          <a:p>
            <a:endParaRPr sz="13359" dirty="0"/>
          </a:p>
        </p:txBody>
      </p:sp>
      <p:sp>
        <p:nvSpPr>
          <p:cNvPr id="165" name="object 5"/>
          <p:cNvSpPr txBox="1"/>
          <p:nvPr/>
        </p:nvSpPr>
        <p:spPr>
          <a:xfrm>
            <a:off x="1726407" y="393765"/>
            <a:ext cx="8594056" cy="67710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indent="12700">
              <a:defRPr sz="4000" b="0">
                <a:solidFill>
                  <a:srgbClr val="FFFFFF"/>
                </a:solidFill>
              </a:defRPr>
            </a:lvl1pPr>
          </a:lstStyle>
          <a:p>
            <a:r>
              <a:rPr lang="cs-CZ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POŽÁRNÍ BEZPEČNOST DŘEVOSTAVEB</a:t>
            </a:r>
            <a:endParaRPr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/>
          <a:srcRect l="3516" t="13210" r="39055" b="9416"/>
          <a:stretch/>
        </p:blipFill>
        <p:spPr>
          <a:xfrm>
            <a:off x="5151318" y="1725739"/>
            <a:ext cx="5290207" cy="403937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0819" t="42741" r="5806" b="10969"/>
          <a:stretch/>
        </p:blipFill>
        <p:spPr>
          <a:xfrm>
            <a:off x="1726407" y="1368687"/>
            <a:ext cx="3223983" cy="250947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/>
          <a:srcRect l="65260" t="11166" r="1353" b="44921"/>
          <a:stretch/>
        </p:blipFill>
        <p:spPr>
          <a:xfrm>
            <a:off x="1657546" y="4175975"/>
            <a:ext cx="3292843" cy="2454509"/>
          </a:xfrm>
          <a:prstGeom prst="rect">
            <a:avLst/>
          </a:prstGeom>
        </p:spPr>
      </p:pic>
      <p:sp>
        <p:nvSpPr>
          <p:cNvPr id="11" name="10.2.2021"/>
          <p:cNvSpPr txBox="1"/>
          <p:nvPr/>
        </p:nvSpPr>
        <p:spPr>
          <a:xfrm>
            <a:off x="8629762" y="5248891"/>
            <a:ext cx="2610018" cy="26954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 sz="1600" b="0">
                <a:solidFill>
                  <a:srgbClr val="5E5E5E"/>
                </a:solidFill>
              </a:defRPr>
            </a:lvl1pPr>
          </a:lstStyle>
          <a:p>
            <a:r>
              <a:rPr lang="cs-CZ" sz="1400" dirty="0" smtClean="0">
                <a:solidFill>
                  <a:schemeClr val="tx1"/>
                </a:solidFill>
              </a:rPr>
              <a:t>Zdroj: James </a:t>
            </a:r>
            <a:r>
              <a:rPr lang="cs-CZ" sz="1400" dirty="0" err="1" smtClean="0">
                <a:solidFill>
                  <a:schemeClr val="tx1"/>
                </a:solidFill>
              </a:rPr>
              <a:t>Hardie</a:t>
            </a:r>
            <a:endParaRPr lang="cs-CZ" sz="1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138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Obrázek 7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0093" y="4410663"/>
            <a:ext cx="1372968" cy="19070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5" name="Obrázek 7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4441" y="3884138"/>
            <a:ext cx="1362606" cy="19916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2" name="Obrázek 7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24" y="3965667"/>
            <a:ext cx="1727666" cy="2016456"/>
          </a:xfrm>
          <a:prstGeom prst="rect">
            <a:avLst/>
          </a:prstGeom>
        </p:spPr>
      </p:pic>
      <p:pic>
        <p:nvPicPr>
          <p:cNvPr id="62" name="Obrázek 6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000" b="7402"/>
          <a:stretch/>
        </p:blipFill>
        <p:spPr>
          <a:xfrm>
            <a:off x="164948" y="1204266"/>
            <a:ext cx="1699871" cy="1758161"/>
          </a:xfrm>
          <a:prstGeom prst="rect">
            <a:avLst/>
          </a:prstGeom>
        </p:spPr>
      </p:pic>
      <p:pic>
        <p:nvPicPr>
          <p:cNvPr id="74" name="Obrázek 7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99" b="89883" l="2952" r="89852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7337" y="2758938"/>
            <a:ext cx="1748366" cy="2199974"/>
          </a:xfrm>
          <a:prstGeom prst="rect">
            <a:avLst/>
          </a:prstGeom>
        </p:spPr>
      </p:pic>
      <p:cxnSp>
        <p:nvCxnSpPr>
          <p:cNvPr id="43" name="Přímá spojnice 42"/>
          <p:cNvCxnSpPr/>
          <p:nvPr/>
        </p:nvCxnSpPr>
        <p:spPr>
          <a:xfrm>
            <a:off x="3367134" y="865038"/>
            <a:ext cx="0" cy="462136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>
            <a:off x="6437820" y="865038"/>
            <a:ext cx="0" cy="462136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Přímá spojnice 45"/>
          <p:cNvCxnSpPr/>
          <p:nvPr/>
        </p:nvCxnSpPr>
        <p:spPr>
          <a:xfrm>
            <a:off x="9133123" y="905877"/>
            <a:ext cx="0" cy="462136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0" name="Ovál 39"/>
          <p:cNvSpPr/>
          <p:nvPr/>
        </p:nvSpPr>
        <p:spPr>
          <a:xfrm>
            <a:off x="10391202" y="224255"/>
            <a:ext cx="461554" cy="4723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vál 31"/>
          <p:cNvSpPr/>
          <p:nvPr/>
        </p:nvSpPr>
        <p:spPr>
          <a:xfrm>
            <a:off x="1750548" y="880034"/>
            <a:ext cx="461554" cy="4723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12"/>
          <a:srcRect l="58354" t="1146" r="-17366" b="-1146"/>
          <a:stretch/>
        </p:blipFill>
        <p:spPr>
          <a:xfrm>
            <a:off x="4188684" y="4331775"/>
            <a:ext cx="2034342" cy="759868"/>
          </a:xfrm>
          <a:prstGeom prst="rect">
            <a:avLst/>
          </a:prstGeom>
        </p:spPr>
      </p:pic>
      <p:sp>
        <p:nvSpPr>
          <p:cNvPr id="340" name="object 43"/>
          <p:cNvSpPr txBox="1"/>
          <p:nvPr/>
        </p:nvSpPr>
        <p:spPr>
          <a:xfrm>
            <a:off x="2145649" y="5991809"/>
            <a:ext cx="3407018" cy="4604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indent="12700">
              <a:defRPr sz="2200" b="0">
                <a:solidFill>
                  <a:srgbClr val="FFFFFF"/>
                </a:solidFill>
              </a:defRPr>
            </a:lvl1pPr>
          </a:lstStyle>
          <a:p>
            <a:r>
              <a:rPr sz="1547"/>
              <a:t>NEMA Roubenky</a:t>
            </a:r>
          </a:p>
        </p:txBody>
      </p:sp>
      <p:grpSp>
        <p:nvGrpSpPr>
          <p:cNvPr id="10" name="Seskupit"/>
          <p:cNvGrpSpPr/>
          <p:nvPr/>
        </p:nvGrpSpPr>
        <p:grpSpPr>
          <a:xfrm>
            <a:off x="1164531" y="6092775"/>
            <a:ext cx="5070321" cy="705295"/>
            <a:chOff x="0" y="0"/>
            <a:chExt cx="6987417" cy="1148993"/>
          </a:xfrm>
        </p:grpSpPr>
        <p:sp>
          <p:nvSpPr>
            <p:cNvPr id="11" name="object 41"/>
            <p:cNvSpPr/>
            <p:nvPr/>
          </p:nvSpPr>
          <p:spPr>
            <a:xfrm>
              <a:off x="0" y="0"/>
              <a:ext cx="6987418" cy="114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61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A9A9B"/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642915">
                <a:defRPr sz="1800" b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12" name="object 42"/>
            <p:cNvSpPr/>
            <p:nvPr/>
          </p:nvSpPr>
          <p:spPr>
            <a:xfrm>
              <a:off x="0" y="0"/>
              <a:ext cx="6533001" cy="114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54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79AD36"/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642915">
                <a:defRPr sz="1800" b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</p:grpSp>
      <p:sp>
        <p:nvSpPr>
          <p:cNvPr id="13" name="object 43"/>
          <p:cNvSpPr txBox="1"/>
          <p:nvPr/>
        </p:nvSpPr>
        <p:spPr>
          <a:xfrm>
            <a:off x="1163834" y="6100590"/>
            <a:ext cx="4514257" cy="7274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indent="12700">
              <a:defRPr sz="2200" b="0">
                <a:solidFill>
                  <a:srgbClr val="FFFFFF"/>
                </a:solidFill>
              </a:defRPr>
            </a:lvl1pPr>
          </a:lstStyle>
          <a:p>
            <a:r>
              <a:rPr lang="cs-CZ" sz="2000" b="1" dirty="0" smtClean="0"/>
              <a:t>   </a:t>
            </a:r>
            <a:r>
              <a:rPr lang="cs-CZ" sz="2000" b="1" dirty="0" smtClean="0"/>
              <a:t>Certifikace </a:t>
            </a:r>
            <a:r>
              <a:rPr lang="cs-CZ" sz="2000" b="1" dirty="0" smtClean="0"/>
              <a:t>požární odolnosti</a:t>
            </a:r>
            <a:endParaRPr sz="2000" b="1" dirty="0"/>
          </a:p>
        </p:txBody>
      </p:sp>
      <p:sp>
        <p:nvSpPr>
          <p:cNvPr id="18" name="object 4"/>
          <p:cNvSpPr txBox="1"/>
          <p:nvPr/>
        </p:nvSpPr>
        <p:spPr>
          <a:xfrm>
            <a:off x="348577" y="208867"/>
            <a:ext cx="8436830" cy="4924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Clr>
                <a:srgbClr val="000000"/>
              </a:buClr>
              <a:buSzPct val="100000"/>
            </a:pPr>
            <a:r>
              <a:rPr lang="cs-CZ" sz="3200" u="sng" dirty="0" smtClean="0">
                <a:solidFill>
                  <a:schemeClr val="bg1">
                    <a:lumMod val="65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Princip c</a:t>
            </a:r>
            <a:r>
              <a:rPr lang="cs-CZ" sz="3200" u="sng" dirty="0" smtClean="0">
                <a:solidFill>
                  <a:schemeClr val="bg1">
                    <a:lumMod val="65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ertifikace pro prefabrikované systémy</a:t>
            </a:r>
            <a:endParaRPr lang="cs-CZ" sz="3200" u="sng" dirty="0">
              <a:solidFill>
                <a:schemeClr val="bg1">
                  <a:lumMod val="65000"/>
                </a:schemeClr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3" y="3126905"/>
            <a:ext cx="2125174" cy="757978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12"/>
          <a:srcRect r="40988" b="17424"/>
          <a:stretch/>
        </p:blipFill>
        <p:spPr>
          <a:xfrm>
            <a:off x="3817961" y="3820900"/>
            <a:ext cx="2034342" cy="62746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15923" y="1938068"/>
            <a:ext cx="1602976" cy="1315016"/>
          </a:xfrm>
          <a:prstGeom prst="rect">
            <a:avLst/>
          </a:prstGeom>
        </p:spPr>
      </p:pic>
      <p:cxnSp>
        <p:nvCxnSpPr>
          <p:cNvPr id="5" name="Přímá spojnice se šipkou 4"/>
          <p:cNvCxnSpPr/>
          <p:nvPr/>
        </p:nvCxnSpPr>
        <p:spPr>
          <a:xfrm flipV="1">
            <a:off x="2718346" y="2505584"/>
            <a:ext cx="1297577" cy="38217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Obrázek 6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962" b="97943" l="9677" r="901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9942" y="2648245"/>
            <a:ext cx="399448" cy="479035"/>
          </a:xfrm>
          <a:prstGeom prst="rect">
            <a:avLst/>
          </a:prstGeom>
        </p:spPr>
      </p:pic>
      <p:cxnSp>
        <p:nvCxnSpPr>
          <p:cNvPr id="21" name="Přímá spojnice se šipkou 20"/>
          <p:cNvCxnSpPr/>
          <p:nvPr/>
        </p:nvCxnSpPr>
        <p:spPr>
          <a:xfrm>
            <a:off x="2730306" y="3632472"/>
            <a:ext cx="1100505" cy="62714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/>
          <p:nvPr/>
        </p:nvCxnSpPr>
        <p:spPr>
          <a:xfrm flipV="1">
            <a:off x="6062437" y="3596265"/>
            <a:ext cx="946489" cy="101305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>
            <a:off x="6058953" y="2895819"/>
            <a:ext cx="979220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8" name="Obrázek 27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962" b="97943" l="9677" r="901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7226" y="4326903"/>
            <a:ext cx="399448" cy="479035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7382" y="2282883"/>
            <a:ext cx="1512697" cy="1458975"/>
          </a:xfrm>
          <a:prstGeom prst="rect">
            <a:avLst/>
          </a:prstGeom>
        </p:spPr>
      </p:pic>
      <p:sp>
        <p:nvSpPr>
          <p:cNvPr id="31" name="TextovéPole 30"/>
          <p:cNvSpPr txBox="1"/>
          <p:nvPr/>
        </p:nvSpPr>
        <p:spPr>
          <a:xfrm>
            <a:off x="1828690" y="875419"/>
            <a:ext cx="66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endParaRPr lang="cs-CZ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Ovál 33"/>
          <p:cNvSpPr/>
          <p:nvPr/>
        </p:nvSpPr>
        <p:spPr>
          <a:xfrm>
            <a:off x="4517408" y="865038"/>
            <a:ext cx="461554" cy="4723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vál 34"/>
          <p:cNvSpPr/>
          <p:nvPr/>
        </p:nvSpPr>
        <p:spPr>
          <a:xfrm>
            <a:off x="7572786" y="834200"/>
            <a:ext cx="461554" cy="4723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TextovéPole 35"/>
          <p:cNvSpPr txBox="1"/>
          <p:nvPr/>
        </p:nvSpPr>
        <p:spPr>
          <a:xfrm>
            <a:off x="4587844" y="869484"/>
            <a:ext cx="531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cs-CZ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7651287" y="834200"/>
            <a:ext cx="531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endParaRPr lang="cs-CZ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10437091" y="224255"/>
            <a:ext cx="531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endParaRPr lang="cs-CZ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1" name="Obrázek 40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04228" y="3931294"/>
            <a:ext cx="2043655" cy="28488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Obrázek 32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4776" y="834200"/>
            <a:ext cx="2138302" cy="290765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7" name="Přímá spojnice se šipkou 46"/>
          <p:cNvCxnSpPr/>
          <p:nvPr/>
        </p:nvCxnSpPr>
        <p:spPr>
          <a:xfrm flipV="1">
            <a:off x="8785407" y="1938068"/>
            <a:ext cx="723099" cy="54900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Přímá spojnice se šipkou 57"/>
          <p:cNvCxnSpPr/>
          <p:nvPr/>
        </p:nvCxnSpPr>
        <p:spPr>
          <a:xfrm flipH="1" flipV="1">
            <a:off x="10791059" y="3596265"/>
            <a:ext cx="6850" cy="685827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0" name="Obrázek 59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7254" y="4839436"/>
            <a:ext cx="1282055" cy="676314"/>
          </a:xfrm>
          <a:prstGeom prst="rect">
            <a:avLst/>
          </a:prstGeom>
        </p:spPr>
      </p:pic>
      <p:pic>
        <p:nvPicPr>
          <p:cNvPr id="320" name="Obrázek 319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369159" y="5357613"/>
            <a:ext cx="929721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4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ázek 2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1859" y="1607962"/>
            <a:ext cx="2441146" cy="339075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5" name="Přímá spojnice 14"/>
          <p:cNvCxnSpPr/>
          <p:nvPr/>
        </p:nvCxnSpPr>
        <p:spPr>
          <a:xfrm>
            <a:off x="6519636" y="1000618"/>
            <a:ext cx="0" cy="462136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0" name="object 43"/>
          <p:cNvSpPr txBox="1"/>
          <p:nvPr/>
        </p:nvSpPr>
        <p:spPr>
          <a:xfrm>
            <a:off x="2145649" y="5991809"/>
            <a:ext cx="3407018" cy="4604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indent="12700">
              <a:defRPr sz="2200" b="0">
                <a:solidFill>
                  <a:srgbClr val="FFFFFF"/>
                </a:solidFill>
              </a:defRPr>
            </a:lvl1pPr>
          </a:lstStyle>
          <a:p>
            <a:r>
              <a:rPr sz="1547"/>
              <a:t>NEMA Roubenky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642" y="6122740"/>
            <a:ext cx="1977467" cy="705296"/>
          </a:xfrm>
          <a:prstGeom prst="rect">
            <a:avLst/>
          </a:prstGeom>
        </p:spPr>
      </p:pic>
      <p:grpSp>
        <p:nvGrpSpPr>
          <p:cNvPr id="10" name="Seskupit"/>
          <p:cNvGrpSpPr/>
          <p:nvPr/>
        </p:nvGrpSpPr>
        <p:grpSpPr>
          <a:xfrm>
            <a:off x="1164531" y="6092775"/>
            <a:ext cx="5070321" cy="705295"/>
            <a:chOff x="0" y="0"/>
            <a:chExt cx="6987417" cy="1148993"/>
          </a:xfrm>
        </p:grpSpPr>
        <p:sp>
          <p:nvSpPr>
            <p:cNvPr id="11" name="object 41"/>
            <p:cNvSpPr/>
            <p:nvPr/>
          </p:nvSpPr>
          <p:spPr>
            <a:xfrm>
              <a:off x="0" y="0"/>
              <a:ext cx="6987418" cy="114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61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A9A9B"/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642915">
                <a:defRPr sz="1800" b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12" name="object 42"/>
            <p:cNvSpPr/>
            <p:nvPr/>
          </p:nvSpPr>
          <p:spPr>
            <a:xfrm>
              <a:off x="0" y="0"/>
              <a:ext cx="6533001" cy="114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54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79AD36"/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642915">
                <a:defRPr sz="1800" b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</p:grpSp>
      <p:sp>
        <p:nvSpPr>
          <p:cNvPr id="13" name="object 43"/>
          <p:cNvSpPr txBox="1"/>
          <p:nvPr/>
        </p:nvSpPr>
        <p:spPr>
          <a:xfrm>
            <a:off x="1163834" y="6100590"/>
            <a:ext cx="4514257" cy="7274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indent="12700">
              <a:defRPr sz="2200" b="0">
                <a:solidFill>
                  <a:srgbClr val="FFFFFF"/>
                </a:solidFill>
              </a:defRPr>
            </a:lvl1pPr>
          </a:lstStyle>
          <a:p>
            <a:r>
              <a:rPr lang="cs-CZ" sz="2000" b="1" dirty="0" smtClean="0"/>
              <a:t> Příklad skladby</a:t>
            </a:r>
            <a:endParaRPr sz="2000" b="1" dirty="0"/>
          </a:p>
        </p:txBody>
      </p:sp>
      <p:sp>
        <p:nvSpPr>
          <p:cNvPr id="18" name="object 4"/>
          <p:cNvSpPr txBox="1"/>
          <p:nvPr/>
        </p:nvSpPr>
        <p:spPr>
          <a:xfrm>
            <a:off x="348577" y="208867"/>
            <a:ext cx="7918344" cy="4924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Clr>
                <a:srgbClr val="000000"/>
              </a:buClr>
              <a:buSzPct val="100000"/>
            </a:pPr>
            <a:r>
              <a:rPr lang="cs-CZ" sz="3200" u="sng" dirty="0" smtClean="0">
                <a:solidFill>
                  <a:schemeClr val="bg1">
                    <a:lumMod val="65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Příklady systémů</a:t>
            </a:r>
            <a:endParaRPr lang="cs-CZ" sz="3200" u="sng" dirty="0">
              <a:solidFill>
                <a:schemeClr val="bg1">
                  <a:lumMod val="65000"/>
                </a:schemeClr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21863" b="21136"/>
          <a:stretch/>
        </p:blipFill>
        <p:spPr>
          <a:xfrm>
            <a:off x="99135" y="1125872"/>
            <a:ext cx="5578956" cy="148045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4036" y="1607962"/>
            <a:ext cx="2403424" cy="33907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99" b="89883" l="2952" r="89852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9050" y="2438534"/>
            <a:ext cx="3796002" cy="4776518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10"/>
          <a:srcRect l="37013" t="3255" r="1841" b="3796"/>
          <a:stretch/>
        </p:blipFill>
        <p:spPr>
          <a:xfrm>
            <a:off x="461391" y="2690123"/>
            <a:ext cx="1558834" cy="3326674"/>
          </a:xfrm>
          <a:prstGeom prst="rect">
            <a:avLst/>
          </a:prstGeom>
        </p:spPr>
      </p:pic>
      <p:cxnSp>
        <p:nvCxnSpPr>
          <p:cNvPr id="16" name="Přímá spojnice se šipkou 15"/>
          <p:cNvCxnSpPr/>
          <p:nvPr/>
        </p:nvCxnSpPr>
        <p:spPr>
          <a:xfrm flipV="1">
            <a:off x="5770467" y="3030893"/>
            <a:ext cx="1710196" cy="191278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Ovál 27"/>
          <p:cNvSpPr/>
          <p:nvPr/>
        </p:nvSpPr>
        <p:spPr>
          <a:xfrm>
            <a:off x="4988874" y="564845"/>
            <a:ext cx="461554" cy="4723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ovéPole 28"/>
          <p:cNvSpPr txBox="1"/>
          <p:nvPr/>
        </p:nvSpPr>
        <p:spPr>
          <a:xfrm>
            <a:off x="5067016" y="560230"/>
            <a:ext cx="66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endParaRPr lang="cs-CZ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Ovál 29"/>
          <p:cNvSpPr/>
          <p:nvPr/>
        </p:nvSpPr>
        <p:spPr>
          <a:xfrm>
            <a:off x="8847938" y="564845"/>
            <a:ext cx="461554" cy="4723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TextovéPole 30"/>
          <p:cNvSpPr txBox="1"/>
          <p:nvPr/>
        </p:nvSpPr>
        <p:spPr>
          <a:xfrm>
            <a:off x="8926080" y="560230"/>
            <a:ext cx="66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cs-CZ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10.2.2021"/>
          <p:cNvSpPr txBox="1"/>
          <p:nvPr/>
        </p:nvSpPr>
        <p:spPr>
          <a:xfrm>
            <a:off x="10408986" y="4998719"/>
            <a:ext cx="2610018" cy="26954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 sz="1600" b="0">
                <a:solidFill>
                  <a:srgbClr val="5E5E5E"/>
                </a:solidFill>
              </a:defRPr>
            </a:lvl1pPr>
          </a:lstStyle>
          <a:p>
            <a:r>
              <a:rPr lang="cs-CZ" sz="1400" dirty="0" smtClean="0">
                <a:solidFill>
                  <a:schemeClr val="bg2">
                    <a:lumMod val="50000"/>
                  </a:schemeClr>
                </a:solidFill>
              </a:rPr>
              <a:t>Zdroj: James </a:t>
            </a:r>
            <a:r>
              <a:rPr lang="cs-CZ" sz="1400" dirty="0" err="1" smtClean="0">
                <a:solidFill>
                  <a:schemeClr val="bg2">
                    <a:lumMod val="50000"/>
                  </a:schemeClr>
                </a:solidFill>
              </a:rPr>
              <a:t>Hardie</a:t>
            </a:r>
            <a:endParaRPr lang="cs-CZ" sz="14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6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Obrázek 7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069" y="4767984"/>
            <a:ext cx="1451909" cy="19743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4566" t="72164" r="460" b="-4997"/>
          <a:stretch/>
        </p:blipFill>
        <p:spPr>
          <a:xfrm>
            <a:off x="4283332" y="2712455"/>
            <a:ext cx="7302714" cy="860751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-398" t="73605" r="55424" b="-6438"/>
          <a:stretch/>
        </p:blipFill>
        <p:spPr>
          <a:xfrm>
            <a:off x="4206240" y="1153174"/>
            <a:ext cx="7317741" cy="862522"/>
          </a:xfrm>
          <a:prstGeom prst="rect">
            <a:avLst/>
          </a:prstGeom>
        </p:spPr>
      </p:pic>
      <p:sp>
        <p:nvSpPr>
          <p:cNvPr id="18" name="object 4"/>
          <p:cNvSpPr txBox="1"/>
          <p:nvPr/>
        </p:nvSpPr>
        <p:spPr>
          <a:xfrm>
            <a:off x="348577" y="208867"/>
            <a:ext cx="7918344" cy="4924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Clr>
                <a:srgbClr val="000000"/>
              </a:buClr>
              <a:buSzPct val="100000"/>
            </a:pPr>
            <a:r>
              <a:rPr lang="cs-CZ" sz="3200" u="sng" dirty="0" smtClean="0">
                <a:solidFill>
                  <a:schemeClr val="bg1">
                    <a:lumMod val="65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Příklady systémů</a:t>
            </a:r>
            <a:endParaRPr lang="cs-CZ" sz="3200" u="sng" dirty="0">
              <a:solidFill>
                <a:schemeClr val="bg1">
                  <a:lumMod val="65000"/>
                </a:schemeClr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608" y="855712"/>
            <a:ext cx="1867981" cy="263535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6" name="Přímá spojnice se šipkou 15"/>
          <p:cNvCxnSpPr/>
          <p:nvPr/>
        </p:nvCxnSpPr>
        <p:spPr>
          <a:xfrm flipV="1">
            <a:off x="2510871" y="864167"/>
            <a:ext cx="1462178" cy="97283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55026" b="67167"/>
          <a:stretch/>
        </p:blipFill>
        <p:spPr>
          <a:xfrm>
            <a:off x="4206240" y="155527"/>
            <a:ext cx="7317741" cy="862522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4306" t="-2056" r="720" b="69223"/>
          <a:stretch/>
        </p:blipFill>
        <p:spPr>
          <a:xfrm>
            <a:off x="4221267" y="1832661"/>
            <a:ext cx="7302714" cy="860751"/>
          </a:xfrm>
          <a:prstGeom prst="rect">
            <a:avLst/>
          </a:prstGeom>
        </p:spPr>
      </p:pic>
      <p:cxnSp>
        <p:nvCxnSpPr>
          <p:cNvPr id="24" name="Přímá spojnice 23"/>
          <p:cNvCxnSpPr/>
          <p:nvPr/>
        </p:nvCxnSpPr>
        <p:spPr>
          <a:xfrm flipH="1">
            <a:off x="348577" y="3820882"/>
            <a:ext cx="11457521" cy="2375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7" name="Obrázek 2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58989"/>
          <a:stretch/>
        </p:blipFill>
        <p:spPr>
          <a:xfrm>
            <a:off x="2726943" y="3895515"/>
            <a:ext cx="7015818" cy="1484289"/>
          </a:xfrm>
          <a:prstGeom prst="rect">
            <a:avLst/>
          </a:prstGeom>
        </p:spPr>
      </p:pic>
      <p:cxnSp>
        <p:nvCxnSpPr>
          <p:cNvPr id="32" name="Přímá spojnice se šipkou 31"/>
          <p:cNvCxnSpPr/>
          <p:nvPr/>
        </p:nvCxnSpPr>
        <p:spPr>
          <a:xfrm flipV="1">
            <a:off x="2519320" y="2109215"/>
            <a:ext cx="1612006" cy="1195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se šipkou 35"/>
          <p:cNvCxnSpPr/>
          <p:nvPr/>
        </p:nvCxnSpPr>
        <p:spPr>
          <a:xfrm flipH="1">
            <a:off x="1775687" y="5028293"/>
            <a:ext cx="913742" cy="2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7" name="Obrázek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3044" y="5315376"/>
            <a:ext cx="6921486" cy="1426910"/>
          </a:xfrm>
          <a:prstGeom prst="rect">
            <a:avLst/>
          </a:prstGeom>
        </p:spPr>
      </p:pic>
      <p:sp>
        <p:nvSpPr>
          <p:cNvPr id="39" name="Obdélník 38"/>
          <p:cNvSpPr/>
          <p:nvPr/>
        </p:nvSpPr>
        <p:spPr>
          <a:xfrm flipV="1">
            <a:off x="3698149" y="5576795"/>
            <a:ext cx="1219200" cy="10030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/>
          <p:cNvSpPr/>
          <p:nvPr/>
        </p:nvSpPr>
        <p:spPr>
          <a:xfrm flipV="1">
            <a:off x="8997314" y="1832661"/>
            <a:ext cx="2588732" cy="16895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3" name="Obrázek 4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42761" y="3949271"/>
            <a:ext cx="2003619" cy="279301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4" name="Přímá spojnice 43"/>
          <p:cNvCxnSpPr/>
          <p:nvPr/>
        </p:nvCxnSpPr>
        <p:spPr>
          <a:xfrm flipH="1">
            <a:off x="1810931" y="3658403"/>
            <a:ext cx="7186384" cy="3192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Přímá spojnice 63"/>
          <p:cNvCxnSpPr/>
          <p:nvPr/>
        </p:nvCxnSpPr>
        <p:spPr>
          <a:xfrm flipV="1">
            <a:off x="2200589" y="3844634"/>
            <a:ext cx="0" cy="2732458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8" name="Ovál 67"/>
          <p:cNvSpPr/>
          <p:nvPr/>
        </p:nvSpPr>
        <p:spPr>
          <a:xfrm>
            <a:off x="379836" y="961980"/>
            <a:ext cx="461554" cy="4723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9" name="TextovéPole 68"/>
          <p:cNvSpPr txBox="1"/>
          <p:nvPr/>
        </p:nvSpPr>
        <p:spPr>
          <a:xfrm>
            <a:off x="457978" y="957365"/>
            <a:ext cx="66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cs-CZ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2" name="Ovál 71"/>
          <p:cNvSpPr/>
          <p:nvPr/>
        </p:nvSpPr>
        <p:spPr>
          <a:xfrm>
            <a:off x="2335385" y="4112975"/>
            <a:ext cx="461554" cy="4723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3" name="TextovéPole 72"/>
          <p:cNvSpPr txBox="1"/>
          <p:nvPr/>
        </p:nvSpPr>
        <p:spPr>
          <a:xfrm>
            <a:off x="2413886" y="4112975"/>
            <a:ext cx="531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endParaRPr lang="cs-CZ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57" y="3873172"/>
            <a:ext cx="1119575" cy="1079815"/>
          </a:xfrm>
          <a:prstGeom prst="rect">
            <a:avLst/>
          </a:prstGeom>
        </p:spPr>
      </p:pic>
      <p:cxnSp>
        <p:nvCxnSpPr>
          <p:cNvPr id="46" name="Přímá spojnice 45"/>
          <p:cNvCxnSpPr/>
          <p:nvPr/>
        </p:nvCxnSpPr>
        <p:spPr>
          <a:xfrm flipV="1">
            <a:off x="1529889" y="3698525"/>
            <a:ext cx="281042" cy="591634"/>
          </a:xfrm>
          <a:prstGeom prst="line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0" name="Ovál 69"/>
          <p:cNvSpPr/>
          <p:nvPr/>
        </p:nvSpPr>
        <p:spPr>
          <a:xfrm>
            <a:off x="1087136" y="4349171"/>
            <a:ext cx="461554" cy="4723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TextovéPole 70"/>
          <p:cNvSpPr txBox="1"/>
          <p:nvPr/>
        </p:nvSpPr>
        <p:spPr>
          <a:xfrm>
            <a:off x="1165637" y="4349171"/>
            <a:ext cx="531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endParaRPr lang="cs-CZ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7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object 43"/>
          <p:cNvSpPr txBox="1"/>
          <p:nvPr/>
        </p:nvSpPr>
        <p:spPr>
          <a:xfrm>
            <a:off x="2145649" y="5991809"/>
            <a:ext cx="3407018" cy="4604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indent="12700">
              <a:defRPr sz="2200" b="0">
                <a:solidFill>
                  <a:srgbClr val="FFFFFF"/>
                </a:solidFill>
              </a:defRPr>
            </a:lvl1pPr>
          </a:lstStyle>
          <a:p>
            <a:r>
              <a:rPr sz="1547"/>
              <a:t>NEMA Roubenky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642" y="6122740"/>
            <a:ext cx="1977467" cy="705296"/>
          </a:xfrm>
          <a:prstGeom prst="rect">
            <a:avLst/>
          </a:prstGeom>
        </p:spPr>
      </p:pic>
      <p:grpSp>
        <p:nvGrpSpPr>
          <p:cNvPr id="10" name="Seskupit"/>
          <p:cNvGrpSpPr/>
          <p:nvPr/>
        </p:nvGrpSpPr>
        <p:grpSpPr>
          <a:xfrm>
            <a:off x="1164531" y="6092775"/>
            <a:ext cx="5070321" cy="705295"/>
            <a:chOff x="0" y="0"/>
            <a:chExt cx="6987417" cy="1148993"/>
          </a:xfrm>
        </p:grpSpPr>
        <p:sp>
          <p:nvSpPr>
            <p:cNvPr id="11" name="object 41"/>
            <p:cNvSpPr/>
            <p:nvPr/>
          </p:nvSpPr>
          <p:spPr>
            <a:xfrm>
              <a:off x="0" y="0"/>
              <a:ext cx="6987418" cy="114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61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A9A9B"/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642915">
                <a:defRPr sz="1800" b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12" name="object 42"/>
            <p:cNvSpPr/>
            <p:nvPr/>
          </p:nvSpPr>
          <p:spPr>
            <a:xfrm>
              <a:off x="0" y="0"/>
              <a:ext cx="6533001" cy="114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54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79AD36"/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642915">
                <a:defRPr sz="1800" b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</p:grpSp>
      <p:sp>
        <p:nvSpPr>
          <p:cNvPr id="13" name="object 43"/>
          <p:cNvSpPr txBox="1"/>
          <p:nvPr/>
        </p:nvSpPr>
        <p:spPr>
          <a:xfrm>
            <a:off x="1163834" y="6100590"/>
            <a:ext cx="4514257" cy="7274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indent="12700">
              <a:defRPr sz="2200" b="0">
                <a:solidFill>
                  <a:srgbClr val="FFFFFF"/>
                </a:solidFill>
              </a:defRPr>
            </a:lvl1pPr>
          </a:lstStyle>
          <a:p>
            <a:r>
              <a:rPr lang="cs-CZ" sz="2000" b="1" dirty="0"/>
              <a:t> Příklad skladby</a:t>
            </a:r>
            <a:endParaRPr lang="cs-CZ" sz="2000" b="1" dirty="0"/>
          </a:p>
        </p:txBody>
      </p:sp>
      <p:sp>
        <p:nvSpPr>
          <p:cNvPr id="18" name="object 4"/>
          <p:cNvSpPr txBox="1"/>
          <p:nvPr/>
        </p:nvSpPr>
        <p:spPr>
          <a:xfrm>
            <a:off x="348577" y="208867"/>
            <a:ext cx="7918344" cy="4924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Clr>
                <a:srgbClr val="000000"/>
              </a:buClr>
              <a:buSzPct val="100000"/>
            </a:pPr>
            <a:r>
              <a:rPr lang="cs-CZ" sz="3200" u="sng" dirty="0" smtClean="0">
                <a:solidFill>
                  <a:schemeClr val="bg1">
                    <a:lumMod val="65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Příklady systémů</a:t>
            </a:r>
            <a:endParaRPr lang="cs-CZ" sz="3200" u="sng" dirty="0">
              <a:solidFill>
                <a:schemeClr val="bg1">
                  <a:lumMod val="65000"/>
                </a:schemeClr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181" y="1613403"/>
            <a:ext cx="5383562" cy="295259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000" b="7402"/>
          <a:stretch/>
        </p:blipFill>
        <p:spPr>
          <a:xfrm>
            <a:off x="6928338" y="1001724"/>
            <a:ext cx="4533084" cy="468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object 43"/>
          <p:cNvSpPr txBox="1"/>
          <p:nvPr/>
        </p:nvSpPr>
        <p:spPr>
          <a:xfrm>
            <a:off x="2145649" y="5991809"/>
            <a:ext cx="3407018" cy="4604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indent="12700">
              <a:defRPr sz="2200" b="0">
                <a:solidFill>
                  <a:srgbClr val="FFFFFF"/>
                </a:solidFill>
              </a:defRPr>
            </a:lvl1pPr>
          </a:lstStyle>
          <a:p>
            <a:r>
              <a:rPr sz="1547"/>
              <a:t>NEMA Roubenky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859" y="6077055"/>
            <a:ext cx="1977467" cy="705296"/>
          </a:xfrm>
          <a:prstGeom prst="rect">
            <a:avLst/>
          </a:prstGeom>
        </p:spPr>
      </p:pic>
      <p:grpSp>
        <p:nvGrpSpPr>
          <p:cNvPr id="10" name="Seskupit"/>
          <p:cNvGrpSpPr/>
          <p:nvPr/>
        </p:nvGrpSpPr>
        <p:grpSpPr>
          <a:xfrm>
            <a:off x="1164531" y="6092775"/>
            <a:ext cx="5070321" cy="705295"/>
            <a:chOff x="0" y="0"/>
            <a:chExt cx="6987417" cy="1148993"/>
          </a:xfrm>
        </p:grpSpPr>
        <p:sp>
          <p:nvSpPr>
            <p:cNvPr id="11" name="object 41"/>
            <p:cNvSpPr/>
            <p:nvPr/>
          </p:nvSpPr>
          <p:spPr>
            <a:xfrm>
              <a:off x="0" y="0"/>
              <a:ext cx="6987418" cy="114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61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A9A9B"/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642915">
                <a:defRPr sz="1800" b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12" name="object 42"/>
            <p:cNvSpPr/>
            <p:nvPr/>
          </p:nvSpPr>
          <p:spPr>
            <a:xfrm>
              <a:off x="0" y="0"/>
              <a:ext cx="6533001" cy="114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54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79AD36"/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642915">
                <a:defRPr sz="1800" b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</p:grpSp>
      <p:sp>
        <p:nvSpPr>
          <p:cNvPr id="13" name="object 43"/>
          <p:cNvSpPr txBox="1"/>
          <p:nvPr/>
        </p:nvSpPr>
        <p:spPr>
          <a:xfrm>
            <a:off x="1163834" y="6100590"/>
            <a:ext cx="4514257" cy="7274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indent="12700">
              <a:defRPr sz="2200" b="0">
                <a:solidFill>
                  <a:srgbClr val="FFFFFF"/>
                </a:solidFill>
              </a:defRPr>
            </a:lvl1pPr>
          </a:lstStyle>
          <a:p>
            <a:r>
              <a:rPr lang="cs-CZ" sz="2000" b="1" dirty="0"/>
              <a:t> Příklad skladby</a:t>
            </a:r>
            <a:endParaRPr lang="cs-CZ" sz="2000" b="1" dirty="0"/>
          </a:p>
        </p:txBody>
      </p:sp>
      <p:sp>
        <p:nvSpPr>
          <p:cNvPr id="18" name="object 4"/>
          <p:cNvSpPr txBox="1"/>
          <p:nvPr/>
        </p:nvSpPr>
        <p:spPr>
          <a:xfrm>
            <a:off x="348577" y="208867"/>
            <a:ext cx="7918344" cy="4924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Clr>
                <a:srgbClr val="000000"/>
              </a:buClr>
              <a:buSzPct val="100000"/>
            </a:pPr>
            <a:r>
              <a:rPr lang="cs-CZ" sz="3200" u="sng" dirty="0" smtClean="0">
                <a:solidFill>
                  <a:schemeClr val="bg1">
                    <a:lumMod val="65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Příklady systémů</a:t>
            </a:r>
            <a:endParaRPr lang="cs-CZ" sz="3200" u="sng" dirty="0">
              <a:solidFill>
                <a:schemeClr val="bg1">
                  <a:lumMod val="65000"/>
                </a:schemeClr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3"/>
          <a:srcRect t="21120" b="47087"/>
          <a:stretch/>
        </p:blipFill>
        <p:spPr>
          <a:xfrm>
            <a:off x="202967" y="1229606"/>
            <a:ext cx="11541255" cy="188976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4"/>
          <a:srcRect t="18662" b="38402"/>
          <a:stretch/>
        </p:blipFill>
        <p:spPr>
          <a:xfrm>
            <a:off x="348577" y="3624029"/>
            <a:ext cx="10447840" cy="2403816"/>
          </a:xfrm>
          <a:prstGeom prst="rect">
            <a:avLst/>
          </a:prstGeom>
        </p:spPr>
      </p:pic>
      <p:sp>
        <p:nvSpPr>
          <p:cNvPr id="20" name="TextovéPole 19"/>
          <p:cNvSpPr txBox="1"/>
          <p:nvPr/>
        </p:nvSpPr>
        <p:spPr>
          <a:xfrm>
            <a:off x="273862" y="774168"/>
            <a:ext cx="3559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chemeClr val="accent6"/>
                </a:solidFill>
              </a:rPr>
              <a:t>Základní </a:t>
            </a:r>
            <a:r>
              <a:rPr lang="cs-CZ" sz="2000" dirty="0" smtClean="0">
                <a:solidFill>
                  <a:schemeClr val="accent6"/>
                </a:solidFill>
              </a:rPr>
              <a:t>požární odolnost</a:t>
            </a:r>
            <a:endParaRPr lang="cs-CZ" sz="2000" b="1" dirty="0">
              <a:solidFill>
                <a:schemeClr val="accent6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365969" y="3337101"/>
            <a:ext cx="3559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chemeClr val="accent6"/>
                </a:solidFill>
              </a:rPr>
              <a:t>Vysoká </a:t>
            </a:r>
            <a:r>
              <a:rPr lang="cs-CZ" sz="2000" dirty="0" smtClean="0">
                <a:solidFill>
                  <a:schemeClr val="accent6"/>
                </a:solidFill>
              </a:rPr>
              <a:t>požární odolnost</a:t>
            </a:r>
            <a:endParaRPr lang="cs-CZ" sz="2000" b="1" dirty="0">
              <a:solidFill>
                <a:schemeClr val="accent6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0840" y="3876977"/>
            <a:ext cx="1692752" cy="119488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5542" y="1018897"/>
            <a:ext cx="1720097" cy="124754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2" name="TextovéPole 21"/>
          <p:cNvSpPr txBox="1"/>
          <p:nvPr/>
        </p:nvSpPr>
        <p:spPr>
          <a:xfrm>
            <a:off x="6256182" y="764566"/>
            <a:ext cx="3559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u="sng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SKLADBA STĚNY NEMA EKO </a:t>
            </a:r>
            <a:endParaRPr lang="cs-CZ" sz="2000" b="1" u="sng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5891893" y="3189939"/>
            <a:ext cx="3992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u="sng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SKLADBA STĚNY NEMA EKO FIRE TOP </a:t>
            </a:r>
            <a:endParaRPr lang="cs-CZ" sz="2000" b="1" u="sng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169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object 43"/>
          <p:cNvSpPr txBox="1"/>
          <p:nvPr/>
        </p:nvSpPr>
        <p:spPr>
          <a:xfrm>
            <a:off x="2145649" y="5991809"/>
            <a:ext cx="3407018" cy="4604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indent="12700">
              <a:defRPr sz="2200" b="0">
                <a:solidFill>
                  <a:srgbClr val="FFFFFF"/>
                </a:solidFill>
              </a:defRPr>
            </a:lvl1pPr>
          </a:lstStyle>
          <a:p>
            <a:r>
              <a:rPr sz="1547"/>
              <a:t>NEMA Roubenky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642" y="6122740"/>
            <a:ext cx="1977467" cy="705296"/>
          </a:xfrm>
          <a:prstGeom prst="rect">
            <a:avLst/>
          </a:prstGeom>
        </p:spPr>
      </p:pic>
      <p:grpSp>
        <p:nvGrpSpPr>
          <p:cNvPr id="10" name="Seskupit"/>
          <p:cNvGrpSpPr/>
          <p:nvPr/>
        </p:nvGrpSpPr>
        <p:grpSpPr>
          <a:xfrm>
            <a:off x="1164531" y="6092775"/>
            <a:ext cx="5070321" cy="705295"/>
            <a:chOff x="0" y="0"/>
            <a:chExt cx="6987417" cy="1148993"/>
          </a:xfrm>
        </p:grpSpPr>
        <p:sp>
          <p:nvSpPr>
            <p:cNvPr id="11" name="object 41"/>
            <p:cNvSpPr/>
            <p:nvPr/>
          </p:nvSpPr>
          <p:spPr>
            <a:xfrm>
              <a:off x="0" y="0"/>
              <a:ext cx="6987418" cy="114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61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A9A9B"/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642915">
                <a:defRPr sz="1800" b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12" name="object 42"/>
            <p:cNvSpPr/>
            <p:nvPr/>
          </p:nvSpPr>
          <p:spPr>
            <a:xfrm>
              <a:off x="0" y="0"/>
              <a:ext cx="6533001" cy="114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54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79AD36"/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642915">
                <a:defRPr sz="1800" b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</p:grpSp>
      <p:sp>
        <p:nvSpPr>
          <p:cNvPr id="13" name="object 43"/>
          <p:cNvSpPr txBox="1"/>
          <p:nvPr/>
        </p:nvSpPr>
        <p:spPr>
          <a:xfrm>
            <a:off x="1163834" y="6100590"/>
            <a:ext cx="4514257" cy="7274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indent="12700">
              <a:defRPr sz="2200" b="0">
                <a:solidFill>
                  <a:srgbClr val="FFFFFF"/>
                </a:solidFill>
              </a:defRPr>
            </a:lvl1pPr>
          </a:lstStyle>
          <a:p>
            <a:r>
              <a:rPr lang="cs-CZ" sz="2000" b="1" dirty="0"/>
              <a:t> Příklad skladby</a:t>
            </a:r>
            <a:endParaRPr lang="cs-CZ" sz="2000" b="1" dirty="0"/>
          </a:p>
        </p:txBody>
      </p:sp>
      <p:sp>
        <p:nvSpPr>
          <p:cNvPr id="18" name="object 4"/>
          <p:cNvSpPr txBox="1"/>
          <p:nvPr/>
        </p:nvSpPr>
        <p:spPr>
          <a:xfrm>
            <a:off x="348577" y="208867"/>
            <a:ext cx="7918344" cy="4924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Clr>
                <a:srgbClr val="000000"/>
              </a:buClr>
              <a:buSzPct val="100000"/>
            </a:pPr>
            <a:r>
              <a:rPr lang="cs-CZ" sz="3200" u="sng" dirty="0" smtClean="0">
                <a:solidFill>
                  <a:schemeClr val="bg1">
                    <a:lumMod val="65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Příklady systémů</a:t>
            </a:r>
            <a:endParaRPr lang="cs-CZ" sz="3200" u="sng" dirty="0">
              <a:solidFill>
                <a:schemeClr val="bg1">
                  <a:lumMod val="65000"/>
                </a:schemeClr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59" y="1246560"/>
            <a:ext cx="5523625" cy="418096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1299" y="1003295"/>
            <a:ext cx="4101848" cy="478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8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object 43"/>
          <p:cNvSpPr txBox="1"/>
          <p:nvPr/>
        </p:nvSpPr>
        <p:spPr>
          <a:xfrm>
            <a:off x="2145649" y="5991809"/>
            <a:ext cx="3407018" cy="4604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indent="12700">
              <a:defRPr sz="2200" b="0">
                <a:solidFill>
                  <a:srgbClr val="FFFFFF"/>
                </a:solidFill>
              </a:defRPr>
            </a:lvl1pPr>
          </a:lstStyle>
          <a:p>
            <a:r>
              <a:rPr sz="1547"/>
              <a:t>NEMA Roubenky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642" y="6122740"/>
            <a:ext cx="1977467" cy="705296"/>
          </a:xfrm>
          <a:prstGeom prst="rect">
            <a:avLst/>
          </a:prstGeom>
        </p:spPr>
      </p:pic>
      <p:grpSp>
        <p:nvGrpSpPr>
          <p:cNvPr id="10" name="Seskupit"/>
          <p:cNvGrpSpPr/>
          <p:nvPr/>
        </p:nvGrpSpPr>
        <p:grpSpPr>
          <a:xfrm>
            <a:off x="1164531" y="6092775"/>
            <a:ext cx="5070321" cy="705295"/>
            <a:chOff x="0" y="0"/>
            <a:chExt cx="6987417" cy="1148993"/>
          </a:xfrm>
        </p:grpSpPr>
        <p:sp>
          <p:nvSpPr>
            <p:cNvPr id="11" name="object 41"/>
            <p:cNvSpPr/>
            <p:nvPr/>
          </p:nvSpPr>
          <p:spPr>
            <a:xfrm>
              <a:off x="0" y="0"/>
              <a:ext cx="6987418" cy="114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61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A9A9B"/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642915">
                <a:defRPr sz="1800" b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12" name="object 42"/>
            <p:cNvSpPr/>
            <p:nvPr/>
          </p:nvSpPr>
          <p:spPr>
            <a:xfrm>
              <a:off x="0" y="0"/>
              <a:ext cx="6533001" cy="114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54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79AD36"/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642915">
                <a:defRPr sz="1800" b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</p:grpSp>
      <p:sp>
        <p:nvSpPr>
          <p:cNvPr id="13" name="object 43"/>
          <p:cNvSpPr txBox="1"/>
          <p:nvPr/>
        </p:nvSpPr>
        <p:spPr>
          <a:xfrm>
            <a:off x="1163834" y="6100590"/>
            <a:ext cx="4514257" cy="7274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indent="12700">
              <a:defRPr sz="2200" b="0">
                <a:solidFill>
                  <a:srgbClr val="FFFFFF"/>
                </a:solidFill>
              </a:defRPr>
            </a:lvl1pPr>
          </a:lstStyle>
          <a:p>
            <a:r>
              <a:rPr lang="cs-CZ" sz="2000" b="1" dirty="0"/>
              <a:t> Certifikace požární odolnosti</a:t>
            </a:r>
            <a:endParaRPr lang="cs-CZ" sz="20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t="20481" b="3114"/>
          <a:stretch/>
        </p:blipFill>
        <p:spPr>
          <a:xfrm>
            <a:off x="1163834" y="1242225"/>
            <a:ext cx="10334063" cy="4338116"/>
          </a:xfrm>
          <a:prstGeom prst="rect">
            <a:avLst/>
          </a:prstGeom>
        </p:spPr>
      </p:pic>
      <p:sp>
        <p:nvSpPr>
          <p:cNvPr id="16" name="10.2.2021"/>
          <p:cNvSpPr txBox="1"/>
          <p:nvPr/>
        </p:nvSpPr>
        <p:spPr>
          <a:xfrm>
            <a:off x="9969513" y="5630824"/>
            <a:ext cx="2610018" cy="26954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 sz="1600" b="0">
                <a:solidFill>
                  <a:srgbClr val="5E5E5E"/>
                </a:solidFill>
              </a:defRPr>
            </a:lvl1pPr>
          </a:lstStyle>
          <a:p>
            <a:r>
              <a:rPr lang="cs-CZ" sz="1400" dirty="0" smtClean="0">
                <a:solidFill>
                  <a:schemeClr val="bg2">
                    <a:lumMod val="50000"/>
                  </a:schemeClr>
                </a:solidFill>
              </a:rPr>
              <a:t>Zdroj: James </a:t>
            </a:r>
            <a:r>
              <a:rPr lang="cs-CZ" sz="1400" dirty="0" err="1" smtClean="0">
                <a:solidFill>
                  <a:schemeClr val="bg2">
                    <a:lumMod val="50000"/>
                  </a:schemeClr>
                </a:solidFill>
              </a:rPr>
              <a:t>Hardie</a:t>
            </a:r>
            <a:endParaRPr lang="cs-CZ" sz="14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b="28911"/>
          <a:stretch/>
        </p:blipFill>
        <p:spPr>
          <a:xfrm>
            <a:off x="1023804" y="363973"/>
            <a:ext cx="5211049" cy="827769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5"/>
          <a:srcRect r="40988" b="17424"/>
          <a:stretch/>
        </p:blipFill>
        <p:spPr>
          <a:xfrm>
            <a:off x="9585767" y="699826"/>
            <a:ext cx="2034342" cy="62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object 43"/>
          <p:cNvSpPr txBox="1"/>
          <p:nvPr/>
        </p:nvSpPr>
        <p:spPr>
          <a:xfrm>
            <a:off x="2145649" y="5991809"/>
            <a:ext cx="3407018" cy="4604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indent="12700">
              <a:defRPr sz="2200" b="0">
                <a:solidFill>
                  <a:srgbClr val="FFFFFF"/>
                </a:solidFill>
              </a:defRPr>
            </a:lvl1pPr>
          </a:lstStyle>
          <a:p>
            <a:r>
              <a:rPr sz="1547"/>
              <a:t>NEMA Roubenky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642" y="6122740"/>
            <a:ext cx="1977467" cy="705296"/>
          </a:xfrm>
          <a:prstGeom prst="rect">
            <a:avLst/>
          </a:prstGeom>
        </p:spPr>
      </p:pic>
      <p:grpSp>
        <p:nvGrpSpPr>
          <p:cNvPr id="10" name="Seskupit"/>
          <p:cNvGrpSpPr/>
          <p:nvPr/>
        </p:nvGrpSpPr>
        <p:grpSpPr>
          <a:xfrm>
            <a:off x="1164531" y="6092775"/>
            <a:ext cx="5070321" cy="705295"/>
            <a:chOff x="0" y="0"/>
            <a:chExt cx="6987417" cy="1148993"/>
          </a:xfrm>
        </p:grpSpPr>
        <p:sp>
          <p:nvSpPr>
            <p:cNvPr id="11" name="object 41"/>
            <p:cNvSpPr/>
            <p:nvPr/>
          </p:nvSpPr>
          <p:spPr>
            <a:xfrm>
              <a:off x="0" y="0"/>
              <a:ext cx="6987418" cy="114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61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A9A9B"/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642915">
                <a:defRPr sz="1800" b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12" name="object 42"/>
            <p:cNvSpPr/>
            <p:nvPr/>
          </p:nvSpPr>
          <p:spPr>
            <a:xfrm>
              <a:off x="0" y="0"/>
              <a:ext cx="6533001" cy="114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54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79AD36"/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642915">
                <a:defRPr sz="1800" b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</p:grpSp>
      <p:sp>
        <p:nvSpPr>
          <p:cNvPr id="13" name="object 43"/>
          <p:cNvSpPr txBox="1"/>
          <p:nvPr/>
        </p:nvSpPr>
        <p:spPr>
          <a:xfrm>
            <a:off x="1163834" y="6100590"/>
            <a:ext cx="4514257" cy="7274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indent="12700">
              <a:defRPr sz="2200" b="0">
                <a:solidFill>
                  <a:srgbClr val="FFFFFF"/>
                </a:solidFill>
              </a:defRPr>
            </a:lvl1pPr>
          </a:lstStyle>
          <a:p>
            <a:r>
              <a:rPr lang="cs-CZ" sz="2000" b="1" dirty="0"/>
              <a:t> Certifikace požární odolnosti</a:t>
            </a:r>
            <a:endParaRPr lang="cs-CZ" sz="2000" b="1" dirty="0"/>
          </a:p>
        </p:txBody>
      </p:sp>
      <p:sp>
        <p:nvSpPr>
          <p:cNvPr id="15" name="10.2.2021"/>
          <p:cNvSpPr txBox="1"/>
          <p:nvPr/>
        </p:nvSpPr>
        <p:spPr>
          <a:xfrm>
            <a:off x="9817113" y="5478424"/>
            <a:ext cx="2610018" cy="26954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 sz="1600" b="0">
                <a:solidFill>
                  <a:srgbClr val="5E5E5E"/>
                </a:solidFill>
              </a:defRPr>
            </a:lvl1pPr>
          </a:lstStyle>
          <a:p>
            <a:r>
              <a:rPr lang="cs-CZ" sz="1400" dirty="0" smtClean="0">
                <a:solidFill>
                  <a:schemeClr val="bg2">
                    <a:lumMod val="50000"/>
                  </a:schemeClr>
                </a:solidFill>
              </a:rPr>
              <a:t>Zdroj: </a:t>
            </a:r>
            <a:r>
              <a:rPr lang="cs-CZ" sz="1400" dirty="0" err="1" smtClean="0">
                <a:solidFill>
                  <a:schemeClr val="bg2">
                    <a:lumMod val="50000"/>
                  </a:schemeClr>
                </a:solidFill>
              </a:rPr>
              <a:t>StoraEnso</a:t>
            </a:r>
            <a:endParaRPr lang="cs-CZ" sz="14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449" y="285434"/>
            <a:ext cx="10336660" cy="5142507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8877" y="2068320"/>
            <a:ext cx="2367558" cy="34605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6686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Obrázek" descr="Obrá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336" y="-24065"/>
            <a:ext cx="9189792" cy="6906129"/>
          </a:xfrm>
          <a:prstGeom prst="rect">
            <a:avLst/>
          </a:prstGeom>
          <a:ln w="3175">
            <a:miter lim="400000"/>
          </a:ln>
        </p:spPr>
      </p:pic>
      <p:pic>
        <p:nvPicPr>
          <p:cNvPr id="162" name="Obrázek" descr="Obrá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478" y="1864"/>
            <a:ext cx="6972216" cy="6854273"/>
          </a:xfrm>
          <a:prstGeom prst="rect">
            <a:avLst/>
          </a:prstGeom>
          <a:ln w="3175">
            <a:miter lim="400000"/>
          </a:ln>
        </p:spPr>
      </p:pic>
      <p:pic>
        <p:nvPicPr>
          <p:cNvPr id="163" name="Obrázek" descr="Obrá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546" y="3894676"/>
            <a:ext cx="5625460" cy="2977976"/>
          </a:xfrm>
          <a:prstGeom prst="rect">
            <a:avLst/>
          </a:prstGeom>
          <a:ln w="3175">
            <a:miter lim="400000"/>
          </a:ln>
        </p:spPr>
      </p:pic>
      <p:sp>
        <p:nvSpPr>
          <p:cNvPr id="164" name="object 5"/>
          <p:cNvSpPr txBox="1"/>
          <p:nvPr/>
        </p:nvSpPr>
        <p:spPr>
          <a:xfrm>
            <a:off x="1793344" y="-14651"/>
            <a:ext cx="1866178" cy="185025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 defTabSz="914400">
              <a:lnSpc>
                <a:spcPct val="90000"/>
              </a:lnSpc>
              <a:defRPr sz="19000" b="0" spc="-988">
                <a:solidFill>
                  <a:srgbClr val="FFFFFF"/>
                </a:solidFill>
              </a:defRPr>
            </a:lvl1pPr>
          </a:lstStyle>
          <a:p>
            <a:endParaRPr sz="13359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5"/>
          <a:srcRect r="6161"/>
          <a:stretch/>
        </p:blipFill>
        <p:spPr>
          <a:xfrm>
            <a:off x="6488723" y="1745770"/>
            <a:ext cx="2837759" cy="414933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6105" y="4215426"/>
            <a:ext cx="3106834" cy="215938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2" name="object 5"/>
          <p:cNvSpPr txBox="1"/>
          <p:nvPr/>
        </p:nvSpPr>
        <p:spPr>
          <a:xfrm>
            <a:off x="2106105" y="535263"/>
            <a:ext cx="8594056" cy="67710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indent="12700">
              <a:defRPr sz="4000" b="0">
                <a:solidFill>
                  <a:srgbClr val="FFFFFF"/>
                </a:solidFill>
              </a:defRPr>
            </a:lvl1pPr>
          </a:lstStyle>
          <a:p>
            <a:r>
              <a:rPr lang="cs-CZ" sz="4400" dirty="0" smtClean="0"/>
              <a:t>Úvodní seznámení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5895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object 43"/>
          <p:cNvSpPr txBox="1"/>
          <p:nvPr/>
        </p:nvSpPr>
        <p:spPr>
          <a:xfrm>
            <a:off x="2145649" y="5991809"/>
            <a:ext cx="3407018" cy="4604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indent="12700">
              <a:defRPr sz="2200" b="0">
                <a:solidFill>
                  <a:srgbClr val="FFFFFF"/>
                </a:solidFill>
              </a:defRPr>
            </a:lvl1pPr>
          </a:lstStyle>
          <a:p>
            <a:r>
              <a:rPr sz="1547"/>
              <a:t>NEMA Roubenky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642" y="6122740"/>
            <a:ext cx="1977467" cy="705296"/>
          </a:xfrm>
          <a:prstGeom prst="rect">
            <a:avLst/>
          </a:prstGeom>
        </p:spPr>
      </p:pic>
      <p:grpSp>
        <p:nvGrpSpPr>
          <p:cNvPr id="10" name="Seskupit"/>
          <p:cNvGrpSpPr/>
          <p:nvPr/>
        </p:nvGrpSpPr>
        <p:grpSpPr>
          <a:xfrm>
            <a:off x="1164531" y="6092775"/>
            <a:ext cx="5070321" cy="705295"/>
            <a:chOff x="0" y="0"/>
            <a:chExt cx="6987417" cy="1148993"/>
          </a:xfrm>
        </p:grpSpPr>
        <p:sp>
          <p:nvSpPr>
            <p:cNvPr id="11" name="object 41"/>
            <p:cNvSpPr/>
            <p:nvPr/>
          </p:nvSpPr>
          <p:spPr>
            <a:xfrm>
              <a:off x="0" y="0"/>
              <a:ext cx="6987418" cy="114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61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A9A9B"/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642915">
                <a:defRPr sz="1800" b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12" name="object 42"/>
            <p:cNvSpPr/>
            <p:nvPr/>
          </p:nvSpPr>
          <p:spPr>
            <a:xfrm>
              <a:off x="0" y="0"/>
              <a:ext cx="6533001" cy="114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54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79AD36"/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642915">
                <a:defRPr sz="1800" b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</p:grpSp>
      <p:sp>
        <p:nvSpPr>
          <p:cNvPr id="13" name="object 43"/>
          <p:cNvSpPr txBox="1"/>
          <p:nvPr/>
        </p:nvSpPr>
        <p:spPr>
          <a:xfrm>
            <a:off x="1163834" y="6100590"/>
            <a:ext cx="4514257" cy="7274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indent="12700">
              <a:defRPr sz="2200" b="0">
                <a:solidFill>
                  <a:srgbClr val="FFFFFF"/>
                </a:solidFill>
              </a:defRPr>
            </a:lvl1pPr>
          </a:lstStyle>
          <a:p>
            <a:r>
              <a:rPr lang="cs-CZ" sz="2000" b="1" dirty="0"/>
              <a:t> Certifikace požární odolnosti</a:t>
            </a:r>
            <a:endParaRPr lang="cs-CZ" sz="20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129" y="381701"/>
            <a:ext cx="10406537" cy="5610108"/>
          </a:xfrm>
          <a:prstGeom prst="rect">
            <a:avLst/>
          </a:prstGeom>
        </p:spPr>
      </p:pic>
      <p:sp>
        <p:nvSpPr>
          <p:cNvPr id="15" name="10.2.2021"/>
          <p:cNvSpPr txBox="1"/>
          <p:nvPr/>
        </p:nvSpPr>
        <p:spPr>
          <a:xfrm>
            <a:off x="9860656" y="5242560"/>
            <a:ext cx="2610018" cy="26954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 sz="1600" b="0">
                <a:solidFill>
                  <a:srgbClr val="5E5E5E"/>
                </a:solidFill>
              </a:defRPr>
            </a:lvl1pPr>
          </a:lstStyle>
          <a:p>
            <a:r>
              <a:rPr lang="cs-CZ" sz="1400" dirty="0" smtClean="0">
                <a:solidFill>
                  <a:schemeClr val="bg2">
                    <a:lumMod val="50000"/>
                  </a:schemeClr>
                </a:solidFill>
              </a:rPr>
              <a:t>Zdroj: </a:t>
            </a:r>
            <a:r>
              <a:rPr lang="cs-CZ" sz="1400" dirty="0" err="1" smtClean="0">
                <a:solidFill>
                  <a:schemeClr val="bg2">
                    <a:lumMod val="50000"/>
                  </a:schemeClr>
                </a:solidFill>
              </a:rPr>
              <a:t>StoraEnso</a:t>
            </a:r>
            <a:endParaRPr lang="cs-CZ" sz="14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78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object 43"/>
          <p:cNvSpPr txBox="1"/>
          <p:nvPr/>
        </p:nvSpPr>
        <p:spPr>
          <a:xfrm>
            <a:off x="2145649" y="5991809"/>
            <a:ext cx="3407018" cy="4604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indent="12700">
              <a:defRPr sz="2200" b="0">
                <a:solidFill>
                  <a:srgbClr val="FFFFFF"/>
                </a:solidFill>
              </a:defRPr>
            </a:lvl1pPr>
          </a:lstStyle>
          <a:p>
            <a:r>
              <a:rPr sz="1547"/>
              <a:t>NEMA Roubenky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642" y="6122740"/>
            <a:ext cx="1977467" cy="705296"/>
          </a:xfrm>
          <a:prstGeom prst="rect">
            <a:avLst/>
          </a:prstGeom>
        </p:spPr>
      </p:pic>
      <p:grpSp>
        <p:nvGrpSpPr>
          <p:cNvPr id="10" name="Seskupit"/>
          <p:cNvGrpSpPr/>
          <p:nvPr/>
        </p:nvGrpSpPr>
        <p:grpSpPr>
          <a:xfrm>
            <a:off x="1164531" y="6092775"/>
            <a:ext cx="5070321" cy="705295"/>
            <a:chOff x="0" y="0"/>
            <a:chExt cx="6987417" cy="1148993"/>
          </a:xfrm>
        </p:grpSpPr>
        <p:sp>
          <p:nvSpPr>
            <p:cNvPr id="11" name="object 41"/>
            <p:cNvSpPr/>
            <p:nvPr/>
          </p:nvSpPr>
          <p:spPr>
            <a:xfrm>
              <a:off x="0" y="0"/>
              <a:ext cx="6987418" cy="114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61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A9A9B"/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642915">
                <a:defRPr sz="1800" b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12" name="object 42"/>
            <p:cNvSpPr/>
            <p:nvPr/>
          </p:nvSpPr>
          <p:spPr>
            <a:xfrm>
              <a:off x="0" y="0"/>
              <a:ext cx="6533001" cy="114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54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79AD36"/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642915">
                <a:defRPr sz="1800" b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</p:grpSp>
      <p:sp>
        <p:nvSpPr>
          <p:cNvPr id="13" name="object 43"/>
          <p:cNvSpPr txBox="1"/>
          <p:nvPr/>
        </p:nvSpPr>
        <p:spPr>
          <a:xfrm>
            <a:off x="1163834" y="6100590"/>
            <a:ext cx="4514257" cy="7274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indent="12700">
              <a:defRPr sz="2200" b="0">
                <a:solidFill>
                  <a:srgbClr val="FFFFFF"/>
                </a:solidFill>
              </a:defRPr>
            </a:lvl1pPr>
          </a:lstStyle>
          <a:p>
            <a:r>
              <a:rPr lang="cs-CZ" sz="2000" b="1" dirty="0"/>
              <a:t> Certifikace požární odolnosti</a:t>
            </a:r>
            <a:endParaRPr lang="cs-CZ" sz="2000" b="1" dirty="0"/>
          </a:p>
        </p:txBody>
      </p:sp>
      <p:sp>
        <p:nvSpPr>
          <p:cNvPr id="15" name="10.2.2021"/>
          <p:cNvSpPr txBox="1"/>
          <p:nvPr/>
        </p:nvSpPr>
        <p:spPr>
          <a:xfrm>
            <a:off x="9817113" y="5478424"/>
            <a:ext cx="2610018" cy="26954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 sz="1600" b="0">
                <a:solidFill>
                  <a:srgbClr val="5E5E5E"/>
                </a:solidFill>
              </a:defRPr>
            </a:lvl1pPr>
          </a:lstStyle>
          <a:p>
            <a:r>
              <a:rPr lang="cs-CZ" sz="1400" dirty="0" smtClean="0">
                <a:solidFill>
                  <a:schemeClr val="bg2">
                    <a:lumMod val="50000"/>
                  </a:schemeClr>
                </a:solidFill>
              </a:rPr>
              <a:t>Zdroj: </a:t>
            </a:r>
            <a:r>
              <a:rPr lang="cs-CZ" sz="1400" dirty="0" err="1" smtClean="0">
                <a:solidFill>
                  <a:schemeClr val="bg2">
                    <a:lumMod val="50000"/>
                  </a:schemeClr>
                </a:solidFill>
              </a:rPr>
              <a:t>StoraEnso</a:t>
            </a:r>
            <a:endParaRPr lang="cs-CZ" sz="14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725" y="135036"/>
            <a:ext cx="9950069" cy="531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9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object 43"/>
          <p:cNvSpPr txBox="1"/>
          <p:nvPr/>
        </p:nvSpPr>
        <p:spPr>
          <a:xfrm>
            <a:off x="2145649" y="5991809"/>
            <a:ext cx="3407018" cy="4604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indent="12700">
              <a:defRPr sz="2200" b="0">
                <a:solidFill>
                  <a:srgbClr val="FFFFFF"/>
                </a:solidFill>
              </a:defRPr>
            </a:lvl1pPr>
          </a:lstStyle>
          <a:p>
            <a:r>
              <a:rPr sz="1547"/>
              <a:t>NEMA Roubenky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642" y="6122740"/>
            <a:ext cx="1977467" cy="705296"/>
          </a:xfrm>
          <a:prstGeom prst="rect">
            <a:avLst/>
          </a:prstGeom>
        </p:spPr>
      </p:pic>
      <p:grpSp>
        <p:nvGrpSpPr>
          <p:cNvPr id="10" name="Seskupit"/>
          <p:cNvGrpSpPr/>
          <p:nvPr/>
        </p:nvGrpSpPr>
        <p:grpSpPr>
          <a:xfrm>
            <a:off x="1164531" y="6092775"/>
            <a:ext cx="5070321" cy="705295"/>
            <a:chOff x="0" y="0"/>
            <a:chExt cx="6987417" cy="1148993"/>
          </a:xfrm>
        </p:grpSpPr>
        <p:sp>
          <p:nvSpPr>
            <p:cNvPr id="11" name="object 41"/>
            <p:cNvSpPr/>
            <p:nvPr/>
          </p:nvSpPr>
          <p:spPr>
            <a:xfrm>
              <a:off x="0" y="0"/>
              <a:ext cx="6987418" cy="114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61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A9A9B"/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642915">
                <a:defRPr sz="1800" b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12" name="object 42"/>
            <p:cNvSpPr/>
            <p:nvPr/>
          </p:nvSpPr>
          <p:spPr>
            <a:xfrm>
              <a:off x="0" y="0"/>
              <a:ext cx="6533001" cy="114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54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79AD36"/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642915">
                <a:defRPr sz="1800" b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</p:grpSp>
      <p:sp>
        <p:nvSpPr>
          <p:cNvPr id="13" name="object 43"/>
          <p:cNvSpPr txBox="1"/>
          <p:nvPr/>
        </p:nvSpPr>
        <p:spPr>
          <a:xfrm>
            <a:off x="1163834" y="6100590"/>
            <a:ext cx="4514257" cy="7274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indent="12700">
              <a:defRPr sz="2200" b="0">
                <a:solidFill>
                  <a:srgbClr val="FFFFFF"/>
                </a:solidFill>
              </a:defRPr>
            </a:lvl1pPr>
          </a:lstStyle>
          <a:p>
            <a:r>
              <a:rPr lang="cs-CZ" sz="2000" b="1" dirty="0"/>
              <a:t> Certifikace požární odolnosti</a:t>
            </a:r>
            <a:endParaRPr lang="cs-CZ" sz="2000" b="1" dirty="0"/>
          </a:p>
        </p:txBody>
      </p:sp>
      <p:sp>
        <p:nvSpPr>
          <p:cNvPr id="15" name="10.2.2021"/>
          <p:cNvSpPr txBox="1"/>
          <p:nvPr/>
        </p:nvSpPr>
        <p:spPr>
          <a:xfrm>
            <a:off x="9860656" y="5242560"/>
            <a:ext cx="2610018" cy="26954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 sz="1600" b="0">
                <a:solidFill>
                  <a:srgbClr val="5E5E5E"/>
                </a:solidFill>
              </a:defRPr>
            </a:lvl1pPr>
          </a:lstStyle>
          <a:p>
            <a:r>
              <a:rPr lang="cs-CZ" sz="1400" dirty="0" smtClean="0">
                <a:solidFill>
                  <a:schemeClr val="bg2">
                    <a:lumMod val="50000"/>
                  </a:schemeClr>
                </a:solidFill>
              </a:rPr>
              <a:t>Zdroj: </a:t>
            </a:r>
            <a:r>
              <a:rPr lang="cs-CZ" sz="1400" dirty="0" err="1" smtClean="0">
                <a:solidFill>
                  <a:schemeClr val="bg2">
                    <a:lumMod val="50000"/>
                  </a:schemeClr>
                </a:solidFill>
              </a:rPr>
              <a:t>StoraEnso</a:t>
            </a:r>
            <a:endParaRPr lang="cs-CZ" sz="14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55" y="43001"/>
            <a:ext cx="9850671" cy="519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9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lob:https://web.whatsapp.com/3defbf96-6d35-45d3-822a-06eab528c60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object 4"/>
          <p:cNvSpPr txBox="1"/>
          <p:nvPr/>
        </p:nvSpPr>
        <p:spPr>
          <a:xfrm>
            <a:off x="545494" y="75716"/>
            <a:ext cx="7918344" cy="4924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Clr>
                <a:srgbClr val="000000"/>
              </a:buClr>
              <a:buSzPct val="100000"/>
            </a:pPr>
            <a:r>
              <a:rPr lang="cs-CZ" sz="3200" u="sng" dirty="0" smtClean="0">
                <a:solidFill>
                  <a:schemeClr val="bg1">
                    <a:lumMod val="65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Pohledové dřevěné konstrukce</a:t>
            </a:r>
            <a:endParaRPr lang="cs-CZ" sz="3200" u="sng" dirty="0">
              <a:solidFill>
                <a:schemeClr val="bg1">
                  <a:lumMod val="65000"/>
                </a:schemeClr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11" name="Seskupit"/>
          <p:cNvGrpSpPr/>
          <p:nvPr/>
        </p:nvGrpSpPr>
        <p:grpSpPr>
          <a:xfrm>
            <a:off x="1164531" y="6092775"/>
            <a:ext cx="5070321" cy="705295"/>
            <a:chOff x="0" y="0"/>
            <a:chExt cx="6987417" cy="1148993"/>
          </a:xfrm>
        </p:grpSpPr>
        <p:sp>
          <p:nvSpPr>
            <p:cNvPr id="12" name="object 41"/>
            <p:cNvSpPr/>
            <p:nvPr/>
          </p:nvSpPr>
          <p:spPr>
            <a:xfrm>
              <a:off x="0" y="0"/>
              <a:ext cx="6987418" cy="114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61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A9A9B"/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642915">
                <a:defRPr sz="1800" b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13" name="object 42"/>
            <p:cNvSpPr/>
            <p:nvPr/>
          </p:nvSpPr>
          <p:spPr>
            <a:xfrm>
              <a:off x="0" y="0"/>
              <a:ext cx="6533001" cy="114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54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79AD36"/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642915">
                <a:defRPr sz="1800" b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</p:grpSp>
      <p:sp>
        <p:nvSpPr>
          <p:cNvPr id="14" name="object 43"/>
          <p:cNvSpPr txBox="1"/>
          <p:nvPr/>
        </p:nvSpPr>
        <p:spPr>
          <a:xfrm>
            <a:off x="1163834" y="6100590"/>
            <a:ext cx="4514257" cy="7274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indent="12700">
              <a:defRPr sz="2200" b="0">
                <a:solidFill>
                  <a:srgbClr val="FFFFFF"/>
                </a:solidFill>
              </a:defRPr>
            </a:lvl1pPr>
          </a:lstStyle>
          <a:p>
            <a:r>
              <a:rPr lang="cs-CZ" sz="2000" b="1" dirty="0" smtClean="0"/>
              <a:t>   Pohledové konstrukce</a:t>
            </a:r>
            <a:endParaRPr sz="20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642" y="6122740"/>
            <a:ext cx="1977467" cy="705296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834" y="758521"/>
            <a:ext cx="8529296" cy="530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4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lob:https://web.whatsapp.com/3defbf96-6d35-45d3-822a-06eab528c60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object 4"/>
          <p:cNvSpPr txBox="1"/>
          <p:nvPr/>
        </p:nvSpPr>
        <p:spPr>
          <a:xfrm>
            <a:off x="545494" y="75716"/>
            <a:ext cx="7918344" cy="4924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Clr>
                <a:srgbClr val="000000"/>
              </a:buClr>
              <a:buSzPct val="100000"/>
            </a:pPr>
            <a:r>
              <a:rPr lang="cs-CZ" sz="3200" u="sng" dirty="0" smtClean="0">
                <a:solidFill>
                  <a:schemeClr val="bg1">
                    <a:lumMod val="65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Pohledové dřevěné konstrukce</a:t>
            </a:r>
            <a:endParaRPr lang="cs-CZ" sz="3200" u="sng" dirty="0">
              <a:solidFill>
                <a:schemeClr val="bg1">
                  <a:lumMod val="65000"/>
                </a:schemeClr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11" name="Seskupit"/>
          <p:cNvGrpSpPr/>
          <p:nvPr/>
        </p:nvGrpSpPr>
        <p:grpSpPr>
          <a:xfrm>
            <a:off x="1164531" y="6092775"/>
            <a:ext cx="5070321" cy="705295"/>
            <a:chOff x="0" y="0"/>
            <a:chExt cx="6987417" cy="1148993"/>
          </a:xfrm>
        </p:grpSpPr>
        <p:sp>
          <p:nvSpPr>
            <p:cNvPr id="12" name="object 41"/>
            <p:cNvSpPr/>
            <p:nvPr/>
          </p:nvSpPr>
          <p:spPr>
            <a:xfrm>
              <a:off x="0" y="0"/>
              <a:ext cx="6987418" cy="114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61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A9A9B"/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642915">
                <a:defRPr sz="1800" b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13" name="object 42"/>
            <p:cNvSpPr/>
            <p:nvPr/>
          </p:nvSpPr>
          <p:spPr>
            <a:xfrm>
              <a:off x="0" y="0"/>
              <a:ext cx="6533001" cy="114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54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79AD36"/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642915">
                <a:defRPr sz="1800" b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</p:grpSp>
      <p:sp>
        <p:nvSpPr>
          <p:cNvPr id="14" name="object 43"/>
          <p:cNvSpPr txBox="1"/>
          <p:nvPr/>
        </p:nvSpPr>
        <p:spPr>
          <a:xfrm>
            <a:off x="1163834" y="6100590"/>
            <a:ext cx="4514257" cy="7274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indent="12700">
              <a:defRPr sz="2200" b="0">
                <a:solidFill>
                  <a:srgbClr val="FFFFFF"/>
                </a:solidFill>
              </a:defRPr>
            </a:lvl1pPr>
          </a:lstStyle>
          <a:p>
            <a:r>
              <a:rPr lang="cs-CZ" sz="2000" b="1" dirty="0" smtClean="0"/>
              <a:t>   Pohledové konstrukce</a:t>
            </a:r>
            <a:endParaRPr sz="20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642" y="6122740"/>
            <a:ext cx="1977467" cy="70529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15832" b="8502"/>
          <a:stretch/>
        </p:blipFill>
        <p:spPr>
          <a:xfrm>
            <a:off x="6234853" y="2116903"/>
            <a:ext cx="5432089" cy="354749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/>
          <a:srcRect r="40711"/>
          <a:stretch/>
        </p:blipFill>
        <p:spPr>
          <a:xfrm>
            <a:off x="1163834" y="2214404"/>
            <a:ext cx="4355077" cy="3629048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995952" y="842484"/>
            <a:ext cx="4407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EN </a:t>
            </a:r>
            <a:r>
              <a:rPr lang="cs-CZ" b="1" dirty="0" smtClean="0"/>
              <a:t>1995-1-2</a:t>
            </a:r>
          </a:p>
          <a:p>
            <a:r>
              <a:rPr lang="cs-CZ" b="1" dirty="0" smtClean="0"/>
              <a:t>4.2.2 Metoda redukovaného průřezu </a:t>
            </a:r>
            <a:endParaRPr lang="cs-CZ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995952" y="1533381"/>
            <a:ext cx="921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Pohledová vrcholová vaznice BSH 240/520 – požadavek REI 15 (+ 16,75 mm) =&gt; návrh 280/560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8715765" y="5664394"/>
            <a:ext cx="4407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RD Zálesní Lhota – realizace NEMA</a:t>
            </a:r>
            <a:endParaRPr lang="cs-CZ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6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bk object 16"/>
          <p:cNvSpPr/>
          <p:nvPr/>
        </p:nvSpPr>
        <p:spPr>
          <a:xfrm>
            <a:off x="1524633" y="11"/>
            <a:ext cx="9699138" cy="685796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3175">
            <a:miter lim="400000"/>
          </a:ln>
        </p:spPr>
        <p:txBody>
          <a:bodyPr lIns="32146" rIns="32146"/>
          <a:lstStyle/>
          <a:p>
            <a:pPr defTabSz="642915"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266"/>
          </a:p>
        </p:txBody>
      </p:sp>
      <p:sp>
        <p:nvSpPr>
          <p:cNvPr id="960" name="bk object 17"/>
          <p:cNvSpPr/>
          <p:nvPr/>
        </p:nvSpPr>
        <p:spPr>
          <a:xfrm>
            <a:off x="1524634" y="2717074"/>
            <a:ext cx="6861720" cy="39336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19557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2D050">
              <a:alpha val="84999"/>
            </a:srgbClr>
          </a:solidFill>
          <a:ln w="3175">
            <a:miter lim="400000"/>
          </a:ln>
        </p:spPr>
        <p:txBody>
          <a:bodyPr lIns="32146" rIns="32146"/>
          <a:lstStyle/>
          <a:p>
            <a:pPr defTabSz="642915"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266">
              <a:solidFill>
                <a:schemeClr val="bg1"/>
              </a:solidFill>
            </a:endParaRPr>
          </a:p>
        </p:txBody>
      </p:sp>
      <p:sp>
        <p:nvSpPr>
          <p:cNvPr id="961" name="DĚKUJEME…"/>
          <p:cNvSpPr txBox="1">
            <a:spLocks noGrp="1"/>
          </p:cNvSpPr>
          <p:nvPr>
            <p:ph type="title"/>
          </p:nvPr>
        </p:nvSpPr>
        <p:spPr>
          <a:xfrm>
            <a:off x="1823621" y="3074125"/>
            <a:ext cx="10009668" cy="1382297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defTabSz="230021">
              <a:defRPr sz="6719" b="0">
                <a:solidFill>
                  <a:srgbClr val="FFFFFF"/>
                </a:solidFill>
              </a:defRPr>
            </a:pPr>
            <a:r>
              <a:rPr sz="4000" dirty="0" smtClean="0">
                <a:ln>
                  <a:solidFill>
                    <a:schemeClr val="tx1"/>
                  </a:solidFill>
                </a:ln>
              </a:rPr>
              <a:t>DĚKUJ</a:t>
            </a:r>
            <a:r>
              <a:rPr lang="cs-CZ" sz="4000" dirty="0" smtClean="0">
                <a:ln>
                  <a:solidFill>
                    <a:schemeClr val="tx1"/>
                  </a:solidFill>
                </a:ln>
              </a:rPr>
              <a:t>I </a:t>
            </a:r>
            <a:r>
              <a:rPr sz="4000" dirty="0" smtClean="0">
                <a:ln>
                  <a:solidFill>
                    <a:schemeClr val="tx1"/>
                  </a:solidFill>
                </a:ln>
              </a:rPr>
              <a:t>ZA </a:t>
            </a:r>
            <a:r>
              <a:rPr sz="4000" dirty="0">
                <a:ln>
                  <a:solidFill>
                    <a:schemeClr val="tx1"/>
                  </a:solidFill>
                </a:ln>
              </a:rPr>
              <a:t>POZORNOST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0826" y="672569"/>
            <a:ext cx="2114976" cy="290194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881" y="4127504"/>
            <a:ext cx="2880398" cy="200200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693" t="13782" r="72277" b="6563"/>
          <a:stretch/>
        </p:blipFill>
        <p:spPr>
          <a:xfrm>
            <a:off x="5293861" y="4205121"/>
            <a:ext cx="2160681" cy="21756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object 4"/>
          <p:cNvSpPr txBox="1"/>
          <p:nvPr/>
        </p:nvSpPr>
        <p:spPr>
          <a:xfrm>
            <a:off x="1823621" y="4297509"/>
            <a:ext cx="3440286" cy="1661993"/>
          </a:xfrm>
          <a:prstGeom prst="rect">
            <a:avLst/>
          </a:prstGeom>
          <a:effectLst>
            <a:softEdge rad="6350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ts val="703"/>
              </a:spcBef>
              <a:buSzPct val="145000"/>
              <a:defRPr sz="2200" b="0">
                <a:solidFill>
                  <a:srgbClr val="929292"/>
                </a:solidFill>
              </a:defRPr>
            </a:pPr>
            <a:r>
              <a:rPr lang="cs-CZ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Kompletní příručka skladeb v systému NEMA</a:t>
            </a:r>
          </a:p>
        </p:txBody>
      </p:sp>
    </p:spTree>
    <p:extLst>
      <p:ext uri="{BB962C8B-B14F-4D97-AF65-F5344CB8AC3E}">
        <p14:creationId xmlns:p14="http://schemas.microsoft.com/office/powerpoint/2010/main" val="120623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object 5"/>
          <p:cNvSpPr txBox="1"/>
          <p:nvPr/>
        </p:nvSpPr>
        <p:spPr>
          <a:xfrm>
            <a:off x="1793344" y="-14651"/>
            <a:ext cx="1866178" cy="185025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 defTabSz="914400">
              <a:lnSpc>
                <a:spcPct val="90000"/>
              </a:lnSpc>
              <a:defRPr sz="19000" b="0" spc="-988">
                <a:solidFill>
                  <a:srgbClr val="FFFFFF"/>
                </a:solidFill>
              </a:defRPr>
            </a:lvl1pPr>
          </a:lstStyle>
          <a:p>
            <a:r>
              <a:rPr sz="13359" dirty="0"/>
              <a:t>01</a:t>
            </a:r>
          </a:p>
        </p:txBody>
      </p:sp>
      <p:sp>
        <p:nvSpPr>
          <p:cNvPr id="12" name="object 5"/>
          <p:cNvSpPr txBox="1"/>
          <p:nvPr/>
        </p:nvSpPr>
        <p:spPr>
          <a:xfrm>
            <a:off x="3773212" y="535263"/>
            <a:ext cx="8594056" cy="67710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indent="12700">
              <a:defRPr sz="4000" b="0">
                <a:solidFill>
                  <a:srgbClr val="FFFFFF"/>
                </a:solidFill>
              </a:defRPr>
            </a:lvl1pPr>
          </a:lstStyle>
          <a:p>
            <a:r>
              <a:rPr lang="cs-CZ" sz="4400" dirty="0" smtClean="0"/>
              <a:t>Úvodní seznámení</a:t>
            </a:r>
            <a:endParaRPr lang="cs-CZ" sz="4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152"/>
            <a:ext cx="12336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70" y="0"/>
            <a:ext cx="9843101" cy="5873957"/>
          </a:xfrm>
          <a:prstGeom prst="rect">
            <a:avLst/>
          </a:prstGeom>
        </p:spPr>
      </p:pic>
      <p:grpSp>
        <p:nvGrpSpPr>
          <p:cNvPr id="7" name="Seskupit"/>
          <p:cNvGrpSpPr/>
          <p:nvPr/>
        </p:nvGrpSpPr>
        <p:grpSpPr>
          <a:xfrm>
            <a:off x="1266470" y="5873958"/>
            <a:ext cx="5907741" cy="954077"/>
            <a:chOff x="0" y="0"/>
            <a:chExt cx="6987417" cy="1148993"/>
          </a:xfrm>
        </p:grpSpPr>
        <p:sp>
          <p:nvSpPr>
            <p:cNvPr id="8" name="object 41"/>
            <p:cNvSpPr/>
            <p:nvPr/>
          </p:nvSpPr>
          <p:spPr>
            <a:xfrm>
              <a:off x="0" y="0"/>
              <a:ext cx="6987418" cy="114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61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A9A9B"/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642915">
                <a:defRPr sz="1800" b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9" name="object 42"/>
            <p:cNvSpPr/>
            <p:nvPr/>
          </p:nvSpPr>
          <p:spPr>
            <a:xfrm>
              <a:off x="0" y="0"/>
              <a:ext cx="6533001" cy="114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54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79AD36"/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642915">
                <a:defRPr sz="1800" b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</p:grpSp>
      <p:sp>
        <p:nvSpPr>
          <p:cNvPr id="11" name="object 43"/>
          <p:cNvSpPr txBox="1"/>
          <p:nvPr/>
        </p:nvSpPr>
        <p:spPr>
          <a:xfrm>
            <a:off x="1266470" y="5873959"/>
            <a:ext cx="5259836" cy="98404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indent="12700">
              <a:defRPr sz="2200" b="0">
                <a:solidFill>
                  <a:srgbClr val="FFFFFF"/>
                </a:solidFill>
              </a:defRPr>
            </a:lvl1pPr>
          </a:lstStyle>
          <a:p>
            <a:r>
              <a:rPr lang="cs-CZ" sz="2000" b="1" dirty="0"/>
              <a:t> </a:t>
            </a:r>
            <a:r>
              <a:rPr lang="cs-CZ" sz="2000" b="1" dirty="0" smtClean="0"/>
              <a:t>  NEMA v číslech</a:t>
            </a:r>
            <a:endParaRPr sz="2000" b="1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514" y="5873957"/>
            <a:ext cx="2583057" cy="92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1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object 43"/>
          <p:cNvSpPr txBox="1"/>
          <p:nvPr/>
        </p:nvSpPr>
        <p:spPr>
          <a:xfrm>
            <a:off x="2145649" y="5991809"/>
            <a:ext cx="3407018" cy="4604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indent="12700">
              <a:defRPr sz="2200" b="0">
                <a:solidFill>
                  <a:srgbClr val="FFFFFF"/>
                </a:solidFill>
              </a:defRPr>
            </a:lvl1pPr>
          </a:lstStyle>
          <a:p>
            <a:r>
              <a:rPr lang="cs-CZ" sz="1547" dirty="0"/>
              <a:t>Katalog systému NEMA</a:t>
            </a:r>
            <a:endParaRPr sz="1547" dirty="0"/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B27F5A78-1561-BAA4-948C-CDC9BB17C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925565" y="6118622"/>
            <a:ext cx="1298630" cy="420304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08" y="256031"/>
            <a:ext cx="2331084" cy="273692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0792" y="427019"/>
            <a:ext cx="2463208" cy="265518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7803" y="427019"/>
            <a:ext cx="2613281" cy="283763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1986" y="256031"/>
            <a:ext cx="2671451" cy="30086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2990" y="3042555"/>
            <a:ext cx="2551989" cy="340969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7109" y="3205352"/>
            <a:ext cx="2756199" cy="348691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2450" y="3363128"/>
            <a:ext cx="3057054" cy="3426672"/>
          </a:xfrm>
          <a:prstGeom prst="rect">
            <a:avLst/>
          </a:prstGeom>
        </p:spPr>
      </p:pic>
      <p:pic>
        <p:nvPicPr>
          <p:cNvPr id="15" name="Grafický objekt 3">
            <a:extLst>
              <a:ext uri="{FF2B5EF4-FFF2-40B4-BE49-F238E27FC236}">
                <a16:creationId xmlns:a16="http://schemas.microsoft.com/office/drawing/2014/main" id="{CEBB8C57-FEC3-C5D0-6734-415D05C70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509504" y="6107556"/>
            <a:ext cx="1298630" cy="420304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1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693" t="13782" r="72277" b="6563"/>
          <a:stretch/>
        </p:blipFill>
        <p:spPr>
          <a:xfrm>
            <a:off x="10364621" y="4193204"/>
            <a:ext cx="1754337" cy="1766520"/>
          </a:xfrm>
          <a:prstGeom prst="rect">
            <a:avLst/>
          </a:prstGeom>
        </p:spPr>
      </p:pic>
      <p:sp>
        <p:nvSpPr>
          <p:cNvPr id="17" name="object 43"/>
          <p:cNvSpPr txBox="1"/>
          <p:nvPr/>
        </p:nvSpPr>
        <p:spPr>
          <a:xfrm>
            <a:off x="2298049" y="6144209"/>
            <a:ext cx="3407018" cy="4604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indent="12700">
              <a:defRPr sz="2200" b="0">
                <a:solidFill>
                  <a:srgbClr val="FFFFFF"/>
                </a:solidFill>
              </a:defRPr>
            </a:lvl1pPr>
          </a:lstStyle>
          <a:p>
            <a:r>
              <a:rPr lang="cs-CZ" sz="1547" dirty="0"/>
              <a:t>Příklad</a:t>
            </a:r>
            <a:endParaRPr sz="1547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0364621" y="3793094"/>
            <a:ext cx="2455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chemeClr val="accent6"/>
                </a:solidFill>
              </a:rPr>
              <a:t>Skladby NEMA</a:t>
            </a:r>
            <a:endParaRPr lang="cs-CZ" sz="20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82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lob:https://web.whatsapp.com/3defbf96-6d35-45d3-822a-06eab528c60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834" y="622753"/>
            <a:ext cx="7930662" cy="585263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642" y="6122740"/>
            <a:ext cx="1977467" cy="705296"/>
          </a:xfrm>
          <a:prstGeom prst="rect">
            <a:avLst/>
          </a:prstGeom>
        </p:spPr>
      </p:pic>
      <p:sp>
        <p:nvSpPr>
          <p:cNvPr id="8" name="object 4"/>
          <p:cNvSpPr txBox="1"/>
          <p:nvPr/>
        </p:nvSpPr>
        <p:spPr>
          <a:xfrm>
            <a:off x="545494" y="75716"/>
            <a:ext cx="7918344" cy="4924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Clr>
                <a:srgbClr val="000000"/>
              </a:buClr>
              <a:buSzPct val="100000"/>
            </a:pPr>
            <a:r>
              <a:rPr lang="cs-CZ" sz="3200" u="sng" dirty="0" smtClean="0">
                <a:solidFill>
                  <a:schemeClr val="bg1">
                    <a:lumMod val="65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Pohled do výroby</a:t>
            </a:r>
            <a:endParaRPr lang="cs-CZ" sz="3200" u="sng" dirty="0">
              <a:solidFill>
                <a:schemeClr val="bg1">
                  <a:lumMod val="65000"/>
                </a:schemeClr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9" name="Seskupit"/>
          <p:cNvGrpSpPr/>
          <p:nvPr/>
        </p:nvGrpSpPr>
        <p:grpSpPr>
          <a:xfrm>
            <a:off x="1164531" y="6092775"/>
            <a:ext cx="5070321" cy="705295"/>
            <a:chOff x="0" y="0"/>
            <a:chExt cx="6987417" cy="1148993"/>
          </a:xfrm>
        </p:grpSpPr>
        <p:sp>
          <p:nvSpPr>
            <p:cNvPr id="10" name="object 41"/>
            <p:cNvSpPr/>
            <p:nvPr/>
          </p:nvSpPr>
          <p:spPr>
            <a:xfrm>
              <a:off x="0" y="0"/>
              <a:ext cx="6987418" cy="114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61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A9A9B"/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642915">
                <a:defRPr sz="1800" b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11" name="object 42"/>
            <p:cNvSpPr/>
            <p:nvPr/>
          </p:nvSpPr>
          <p:spPr>
            <a:xfrm>
              <a:off x="0" y="0"/>
              <a:ext cx="6533001" cy="114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54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79AD36"/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642915">
                <a:defRPr sz="1800" b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</p:grpSp>
      <p:sp>
        <p:nvSpPr>
          <p:cNvPr id="12" name="object 43"/>
          <p:cNvSpPr txBox="1"/>
          <p:nvPr/>
        </p:nvSpPr>
        <p:spPr>
          <a:xfrm>
            <a:off x="1163834" y="6100590"/>
            <a:ext cx="4514257" cy="7274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indent="12700">
              <a:defRPr sz="2200" b="0">
                <a:solidFill>
                  <a:srgbClr val="FFFFFF"/>
                </a:solidFill>
              </a:defRPr>
            </a:lvl1pPr>
          </a:lstStyle>
          <a:p>
            <a:r>
              <a:rPr lang="cs-CZ" sz="2000" b="1" dirty="0"/>
              <a:t> </a:t>
            </a:r>
            <a:r>
              <a:rPr lang="cs-CZ" sz="2000" b="1" dirty="0" smtClean="0"/>
              <a:t>  Výroba panelů</a:t>
            </a:r>
            <a:endParaRPr sz="2000" b="1" dirty="0"/>
          </a:p>
        </p:txBody>
      </p:sp>
    </p:spTree>
    <p:extLst>
      <p:ext uri="{BB962C8B-B14F-4D97-AF65-F5344CB8AC3E}">
        <p14:creationId xmlns:p14="http://schemas.microsoft.com/office/powerpoint/2010/main" val="9007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lob:https://web.whatsapp.com/3defbf96-6d35-45d3-822a-06eab528c60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642" y="6122740"/>
            <a:ext cx="1977467" cy="70529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3834" y="641040"/>
            <a:ext cx="8326071" cy="5451735"/>
          </a:xfrm>
          <a:prstGeom prst="rect">
            <a:avLst/>
          </a:prstGeom>
        </p:spPr>
      </p:pic>
      <p:sp>
        <p:nvSpPr>
          <p:cNvPr id="10" name="object 4"/>
          <p:cNvSpPr txBox="1"/>
          <p:nvPr/>
        </p:nvSpPr>
        <p:spPr>
          <a:xfrm>
            <a:off x="545494" y="75716"/>
            <a:ext cx="7918344" cy="4924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Clr>
                <a:srgbClr val="000000"/>
              </a:buClr>
              <a:buSzPct val="100000"/>
            </a:pPr>
            <a:r>
              <a:rPr lang="cs-CZ" sz="3200" u="sng" dirty="0" smtClean="0">
                <a:solidFill>
                  <a:schemeClr val="bg1">
                    <a:lumMod val="65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Pohled do výroby</a:t>
            </a:r>
            <a:endParaRPr lang="cs-CZ" sz="3200" u="sng" dirty="0">
              <a:solidFill>
                <a:schemeClr val="bg1">
                  <a:lumMod val="65000"/>
                </a:schemeClr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11" name="Seskupit"/>
          <p:cNvGrpSpPr/>
          <p:nvPr/>
        </p:nvGrpSpPr>
        <p:grpSpPr>
          <a:xfrm>
            <a:off x="1164531" y="6092775"/>
            <a:ext cx="5070321" cy="705295"/>
            <a:chOff x="0" y="0"/>
            <a:chExt cx="6987417" cy="1148993"/>
          </a:xfrm>
        </p:grpSpPr>
        <p:sp>
          <p:nvSpPr>
            <p:cNvPr id="12" name="object 41"/>
            <p:cNvSpPr/>
            <p:nvPr/>
          </p:nvSpPr>
          <p:spPr>
            <a:xfrm>
              <a:off x="0" y="0"/>
              <a:ext cx="6987418" cy="114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61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A9A9B"/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642915">
                <a:defRPr sz="1800" b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13" name="object 42"/>
            <p:cNvSpPr/>
            <p:nvPr/>
          </p:nvSpPr>
          <p:spPr>
            <a:xfrm>
              <a:off x="0" y="0"/>
              <a:ext cx="6533001" cy="114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54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79AD36"/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642915">
                <a:defRPr sz="1800" b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</p:grpSp>
      <p:sp>
        <p:nvSpPr>
          <p:cNvPr id="14" name="object 43"/>
          <p:cNvSpPr txBox="1"/>
          <p:nvPr/>
        </p:nvSpPr>
        <p:spPr>
          <a:xfrm>
            <a:off x="1163834" y="6100590"/>
            <a:ext cx="4514257" cy="7274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indent="12700">
              <a:defRPr sz="2200" b="0">
                <a:solidFill>
                  <a:srgbClr val="FFFFFF"/>
                </a:solidFill>
              </a:defRPr>
            </a:lvl1pPr>
          </a:lstStyle>
          <a:p>
            <a:r>
              <a:rPr lang="cs-CZ" sz="2000" b="1" dirty="0"/>
              <a:t> </a:t>
            </a:r>
            <a:r>
              <a:rPr lang="cs-CZ" sz="2000" b="1" dirty="0" smtClean="0"/>
              <a:t>  Výroba panelů</a:t>
            </a:r>
            <a:endParaRPr sz="2000" b="1" dirty="0"/>
          </a:p>
        </p:txBody>
      </p:sp>
    </p:spTree>
    <p:extLst>
      <p:ext uri="{BB962C8B-B14F-4D97-AF65-F5344CB8AC3E}">
        <p14:creationId xmlns:p14="http://schemas.microsoft.com/office/powerpoint/2010/main" val="388928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1086" y="75716"/>
            <a:ext cx="4320914" cy="6066046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834" y="735360"/>
            <a:ext cx="6582189" cy="5510473"/>
          </a:xfrm>
          <a:prstGeom prst="rect">
            <a:avLst/>
          </a:prstGeom>
        </p:spPr>
      </p:pic>
      <p:sp>
        <p:nvSpPr>
          <p:cNvPr id="4" name="AutoShape 2" descr="blob:https://web.whatsapp.com/3defbf96-6d35-45d3-822a-06eab528c60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object 4"/>
          <p:cNvSpPr txBox="1"/>
          <p:nvPr/>
        </p:nvSpPr>
        <p:spPr>
          <a:xfrm>
            <a:off x="545494" y="75716"/>
            <a:ext cx="7918344" cy="4924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Clr>
                <a:srgbClr val="000000"/>
              </a:buClr>
              <a:buSzPct val="100000"/>
            </a:pPr>
            <a:r>
              <a:rPr lang="cs-CZ" sz="3200" u="sng" dirty="0" smtClean="0">
                <a:solidFill>
                  <a:schemeClr val="bg1">
                    <a:lumMod val="65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Pohled do výroby</a:t>
            </a:r>
            <a:endParaRPr lang="cs-CZ" sz="3200" u="sng" dirty="0">
              <a:solidFill>
                <a:schemeClr val="bg1">
                  <a:lumMod val="65000"/>
                </a:schemeClr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11" name="Seskupit"/>
          <p:cNvGrpSpPr/>
          <p:nvPr/>
        </p:nvGrpSpPr>
        <p:grpSpPr>
          <a:xfrm>
            <a:off x="1164531" y="6092775"/>
            <a:ext cx="5070321" cy="705295"/>
            <a:chOff x="0" y="0"/>
            <a:chExt cx="6987417" cy="1148993"/>
          </a:xfrm>
        </p:grpSpPr>
        <p:sp>
          <p:nvSpPr>
            <p:cNvPr id="12" name="object 41"/>
            <p:cNvSpPr/>
            <p:nvPr/>
          </p:nvSpPr>
          <p:spPr>
            <a:xfrm>
              <a:off x="0" y="0"/>
              <a:ext cx="6987418" cy="114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61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A9A9B"/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642915">
                <a:defRPr sz="1800" b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13" name="object 42"/>
            <p:cNvSpPr/>
            <p:nvPr/>
          </p:nvSpPr>
          <p:spPr>
            <a:xfrm>
              <a:off x="0" y="0"/>
              <a:ext cx="6533001" cy="114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54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79AD36"/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642915">
                <a:defRPr sz="1800" b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</p:grpSp>
      <p:sp>
        <p:nvSpPr>
          <p:cNvPr id="14" name="object 43"/>
          <p:cNvSpPr txBox="1"/>
          <p:nvPr/>
        </p:nvSpPr>
        <p:spPr>
          <a:xfrm>
            <a:off x="1163834" y="6100590"/>
            <a:ext cx="4514257" cy="7274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indent="12700">
              <a:defRPr sz="2200" b="0">
                <a:solidFill>
                  <a:srgbClr val="FFFFFF"/>
                </a:solidFill>
              </a:defRPr>
            </a:lvl1pPr>
          </a:lstStyle>
          <a:p>
            <a:r>
              <a:rPr lang="cs-CZ" sz="2000" b="1" dirty="0"/>
              <a:t> </a:t>
            </a:r>
            <a:r>
              <a:rPr lang="cs-CZ" sz="2000" b="1" dirty="0" smtClean="0"/>
              <a:t>  Výroba panelů</a:t>
            </a:r>
            <a:endParaRPr sz="20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642" y="6122740"/>
            <a:ext cx="1977467" cy="70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1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lob:https://web.whatsapp.com/3defbf96-6d35-45d3-822a-06eab528c60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object 4"/>
          <p:cNvSpPr txBox="1"/>
          <p:nvPr/>
        </p:nvSpPr>
        <p:spPr>
          <a:xfrm>
            <a:off x="545494" y="75716"/>
            <a:ext cx="7918344" cy="4924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Clr>
                <a:srgbClr val="000000"/>
              </a:buClr>
              <a:buSzPct val="100000"/>
            </a:pPr>
            <a:r>
              <a:rPr lang="cs-CZ" sz="3200" u="sng" dirty="0" smtClean="0">
                <a:solidFill>
                  <a:schemeClr val="bg1">
                    <a:lumMod val="65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Pohled do výroby</a:t>
            </a:r>
            <a:endParaRPr lang="cs-CZ" sz="3200" u="sng" dirty="0">
              <a:solidFill>
                <a:schemeClr val="bg1">
                  <a:lumMod val="65000"/>
                </a:schemeClr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11" name="Seskupit"/>
          <p:cNvGrpSpPr/>
          <p:nvPr/>
        </p:nvGrpSpPr>
        <p:grpSpPr>
          <a:xfrm>
            <a:off x="1164531" y="6092775"/>
            <a:ext cx="5070321" cy="705295"/>
            <a:chOff x="0" y="0"/>
            <a:chExt cx="6987417" cy="1148993"/>
          </a:xfrm>
        </p:grpSpPr>
        <p:sp>
          <p:nvSpPr>
            <p:cNvPr id="12" name="object 41"/>
            <p:cNvSpPr/>
            <p:nvPr/>
          </p:nvSpPr>
          <p:spPr>
            <a:xfrm>
              <a:off x="0" y="0"/>
              <a:ext cx="6987418" cy="114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61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A9A9B"/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642915">
                <a:defRPr sz="1800" b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  <p:sp>
          <p:nvSpPr>
            <p:cNvPr id="13" name="object 42"/>
            <p:cNvSpPr/>
            <p:nvPr/>
          </p:nvSpPr>
          <p:spPr>
            <a:xfrm>
              <a:off x="0" y="0"/>
              <a:ext cx="6533001" cy="1148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54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79AD36"/>
            </a:solidFill>
            <a:ln w="3175" cap="flat">
              <a:noFill/>
              <a:miter lim="400000"/>
            </a:ln>
            <a:effectLst/>
          </p:spPr>
          <p:txBody>
            <a:bodyPr wrap="square" lIns="32146" tIns="32146" rIns="32146" bIns="32146" numCol="1" anchor="t">
              <a:noAutofit/>
            </a:bodyPr>
            <a:lstStyle/>
            <a:p>
              <a:pPr defTabSz="642915">
                <a:defRPr sz="1800" b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266"/>
            </a:p>
          </p:txBody>
        </p:sp>
      </p:grpSp>
      <p:sp>
        <p:nvSpPr>
          <p:cNvPr id="14" name="object 43"/>
          <p:cNvSpPr txBox="1"/>
          <p:nvPr/>
        </p:nvSpPr>
        <p:spPr>
          <a:xfrm>
            <a:off x="1163834" y="6100590"/>
            <a:ext cx="4514257" cy="7274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indent="12700">
              <a:defRPr sz="2200" b="0">
                <a:solidFill>
                  <a:srgbClr val="FFFFFF"/>
                </a:solidFill>
              </a:defRPr>
            </a:lvl1pPr>
          </a:lstStyle>
          <a:p>
            <a:r>
              <a:rPr lang="cs-CZ" sz="2000" b="1" dirty="0"/>
              <a:t> </a:t>
            </a:r>
            <a:r>
              <a:rPr lang="cs-CZ" sz="2000" b="1" dirty="0" smtClean="0"/>
              <a:t>  Výroba panelů</a:t>
            </a:r>
            <a:endParaRPr sz="20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642" y="6122740"/>
            <a:ext cx="1977467" cy="70529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3835" r="32943"/>
          <a:stretch/>
        </p:blipFill>
        <p:spPr>
          <a:xfrm>
            <a:off x="545494" y="727109"/>
            <a:ext cx="4800600" cy="532089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8091" y="727109"/>
            <a:ext cx="5715495" cy="53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238</Words>
  <Application>Microsoft Office PowerPoint</Application>
  <PresentationFormat>Širokoúhlá obrazovka</PresentationFormat>
  <Paragraphs>78</Paragraphs>
  <Slides>25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Montserrat ExtraBold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 Termer</dc:creator>
  <cp:lastModifiedBy>Martin Termer</cp:lastModifiedBy>
  <cp:revision>21</cp:revision>
  <dcterms:created xsi:type="dcterms:W3CDTF">2026-03-24T02:49:24Z</dcterms:created>
  <dcterms:modified xsi:type="dcterms:W3CDTF">2026-03-24T05:11:35Z</dcterms:modified>
</cp:coreProperties>
</file>